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58" r:id="rId3"/>
    <p:sldId id="259" r:id="rId4"/>
    <p:sldId id="282" r:id="rId5"/>
    <p:sldId id="283" r:id="rId6"/>
    <p:sldId id="284" r:id="rId7"/>
    <p:sldId id="290" r:id="rId8"/>
    <p:sldId id="286" r:id="rId9"/>
    <p:sldId id="287" r:id="rId10"/>
    <p:sldId id="288" r:id="rId11"/>
    <p:sldId id="291" r:id="rId12"/>
    <p:sldId id="292" r:id="rId13"/>
    <p:sldId id="289" r:id="rId14"/>
    <p:sldId id="293" r:id="rId15"/>
    <p:sldId id="295" r:id="rId16"/>
    <p:sldId id="294" r:id="rId17"/>
    <p:sldId id="296" r:id="rId18"/>
    <p:sldId id="297" r:id="rId19"/>
    <p:sldId id="298" r:id="rId20"/>
    <p:sldId id="299" r:id="rId21"/>
    <p:sldId id="264" r:id="rId22"/>
    <p:sldId id="301" r:id="rId23"/>
    <p:sldId id="303" r:id="rId24"/>
    <p:sldId id="302" r:id="rId25"/>
    <p:sldId id="300" r:id="rId26"/>
    <p:sldId id="304" r:id="rId27"/>
    <p:sldId id="305" r:id="rId28"/>
    <p:sldId id="306" r:id="rId29"/>
    <p:sldId id="307" r:id="rId30"/>
    <p:sldId id="309" r:id="rId31"/>
    <p:sldId id="308" r:id="rId32"/>
    <p:sldId id="310" r:id="rId33"/>
    <p:sldId id="311" r:id="rId34"/>
    <p:sldId id="313" r:id="rId35"/>
    <p:sldId id="314" r:id="rId36"/>
    <p:sldId id="312" r:id="rId37"/>
    <p:sldId id="316" r:id="rId38"/>
    <p:sldId id="315" r:id="rId39"/>
    <p:sldId id="317" r:id="rId40"/>
    <p:sldId id="318" r:id="rId41"/>
    <p:sldId id="320" r:id="rId42"/>
    <p:sldId id="319" r:id="rId43"/>
    <p:sldId id="321" r:id="rId44"/>
    <p:sldId id="322" r:id="rId45"/>
    <p:sldId id="323" r:id="rId46"/>
    <p:sldId id="324" r:id="rId47"/>
    <p:sldId id="325" r:id="rId48"/>
    <p:sldId id="327" r:id="rId49"/>
    <p:sldId id="328" r:id="rId50"/>
    <p:sldId id="326" r:id="rId51"/>
    <p:sldId id="329" r:id="rId52"/>
    <p:sldId id="330" r:id="rId53"/>
    <p:sldId id="331" r:id="rId54"/>
    <p:sldId id="332" r:id="rId55"/>
    <p:sldId id="333" r:id="rId56"/>
    <p:sldId id="334" r:id="rId57"/>
    <p:sldId id="336" r:id="rId58"/>
    <p:sldId id="335" r:id="rId59"/>
    <p:sldId id="337" r:id="rId60"/>
    <p:sldId id="338" r:id="rId61"/>
    <p:sldId id="339" r:id="rId62"/>
    <p:sldId id="340" r:id="rId63"/>
    <p:sldId id="280" r:id="rId64"/>
  </p:sldIdLst>
  <p:sldSz cx="11880850" cy="6840538"/>
  <p:notesSz cx="6858000" cy="9144000"/>
  <p:defaultTextStyle>
    <a:defPPr>
      <a:defRPr lang="zh-CN"/>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0" d="100"/>
          <a:sy n="90" d="100"/>
        </p:scale>
        <p:origin x="-1404" y="-498"/>
      </p:cViewPr>
      <p:guideLst>
        <p:guide orient="horz" pos="2155"/>
        <p:guide pos="37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5106" y="1119506"/>
            <a:ext cx="8910639" cy="2381521"/>
          </a:xfrm>
          <a:prstGeom prst="rect">
            <a:avLst/>
          </a:prstGeom>
        </p:spPr>
        <p:txBody>
          <a:bodyPr lIns="119792" tIns="59896" rIns="119792" bIns="59896" anchor="b"/>
          <a:lstStyle>
            <a:lvl1pPr algn="ctr">
              <a:defRPr sz="59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6" y="3592867"/>
            <a:ext cx="8910639" cy="1651546"/>
          </a:xfrm>
          <a:prstGeom prst="rect">
            <a:avLst/>
          </a:prstGeom>
        </p:spPr>
        <p:txBody>
          <a:bodyPr lIns="119792" tIns="59896" rIns="119792" bIns="59896"/>
          <a:lstStyle>
            <a:lvl1pPr marL="0" indent="0" algn="ctr">
              <a:buNone/>
              <a:defRPr sz="2300"/>
            </a:lvl1pPr>
            <a:lvl2pPr marL="449222" indent="0" algn="ctr">
              <a:buNone/>
              <a:defRPr sz="2000"/>
            </a:lvl2pPr>
            <a:lvl3pPr marL="898444" indent="0" algn="ctr">
              <a:buNone/>
              <a:defRPr sz="1700"/>
            </a:lvl3pPr>
            <a:lvl4pPr marL="1347665" indent="0" algn="ctr">
              <a:buNone/>
              <a:defRPr sz="1600"/>
            </a:lvl4pPr>
            <a:lvl5pPr marL="1796886" indent="0" algn="ctr">
              <a:buNone/>
              <a:defRPr sz="1600"/>
            </a:lvl5pPr>
            <a:lvl6pPr marL="2246109" indent="0" algn="ctr">
              <a:buNone/>
              <a:defRPr sz="1600"/>
            </a:lvl6pPr>
            <a:lvl7pPr marL="2695330" indent="0" algn="ctr">
              <a:buNone/>
              <a:defRPr sz="1600"/>
            </a:lvl7pPr>
            <a:lvl8pPr marL="3144553" indent="0" algn="ctr">
              <a:buNone/>
              <a:defRPr sz="1600"/>
            </a:lvl8pPr>
            <a:lvl9pPr marL="3593775"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43316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09" y="1820978"/>
            <a:ext cx="10247234" cy="4340259"/>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50884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3" y="364198"/>
            <a:ext cx="2561808" cy="5797040"/>
          </a:xfrm>
          <a:prstGeom prst="rect">
            <a:avLst/>
          </a:prstGeom>
        </p:spPr>
        <p:txBody>
          <a:bodyPr vert="eaVert"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64198"/>
            <a:ext cx="7536914" cy="5797040"/>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8104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idx="1"/>
          </p:nvPr>
        </p:nvSpPr>
        <p:spPr>
          <a:xfrm>
            <a:off x="816809" y="1820978"/>
            <a:ext cx="10247234"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588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705387"/>
            <a:ext cx="10247234" cy="2845474"/>
          </a:xfrm>
          <a:prstGeom prst="rect">
            <a:avLst/>
          </a:prstGeom>
        </p:spPr>
        <p:txBody>
          <a:bodyPr lIns="119792" tIns="59896" rIns="119792" bIns="59896" anchor="b"/>
          <a:lstStyle>
            <a:lvl1pPr>
              <a:defRPr sz="59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577779"/>
            <a:ext cx="10247234" cy="1496366"/>
          </a:xfrm>
          <a:prstGeom prst="rect">
            <a:avLst/>
          </a:prstGeom>
        </p:spPr>
        <p:txBody>
          <a:bodyPr lIns="119792" tIns="59896" rIns="119792" bIns="59896"/>
          <a:lstStyle>
            <a:lvl1pPr marL="0" indent="0">
              <a:buNone/>
              <a:defRPr sz="2300">
                <a:solidFill>
                  <a:schemeClr val="tx1">
                    <a:tint val="75000"/>
                  </a:schemeClr>
                </a:solidFill>
              </a:defRPr>
            </a:lvl1pPr>
            <a:lvl2pPr marL="449222" indent="0">
              <a:buNone/>
              <a:defRPr sz="2000">
                <a:solidFill>
                  <a:schemeClr val="tx1">
                    <a:tint val="75000"/>
                  </a:schemeClr>
                </a:solidFill>
              </a:defRPr>
            </a:lvl2pPr>
            <a:lvl3pPr marL="898444" indent="0">
              <a:buNone/>
              <a:defRPr sz="1700">
                <a:solidFill>
                  <a:schemeClr val="tx1">
                    <a:tint val="75000"/>
                  </a:schemeClr>
                </a:solidFill>
              </a:defRPr>
            </a:lvl3pPr>
            <a:lvl4pPr marL="1347665" indent="0">
              <a:buNone/>
              <a:defRPr sz="1600">
                <a:solidFill>
                  <a:schemeClr val="tx1">
                    <a:tint val="75000"/>
                  </a:schemeClr>
                </a:solidFill>
              </a:defRPr>
            </a:lvl4pPr>
            <a:lvl5pPr marL="1796886" indent="0">
              <a:buNone/>
              <a:defRPr sz="1600">
                <a:solidFill>
                  <a:schemeClr val="tx1">
                    <a:tint val="75000"/>
                  </a:schemeClr>
                </a:solidFill>
              </a:defRPr>
            </a:lvl5pPr>
            <a:lvl6pPr marL="2246109" indent="0">
              <a:buNone/>
              <a:defRPr sz="1600">
                <a:solidFill>
                  <a:schemeClr val="tx1">
                    <a:tint val="75000"/>
                  </a:schemeClr>
                </a:solidFill>
              </a:defRPr>
            </a:lvl6pPr>
            <a:lvl7pPr marL="2695330" indent="0">
              <a:buNone/>
              <a:defRPr sz="1600">
                <a:solidFill>
                  <a:schemeClr val="tx1">
                    <a:tint val="75000"/>
                  </a:schemeClr>
                </a:solidFill>
              </a:defRPr>
            </a:lvl7pPr>
            <a:lvl8pPr marL="3144553" indent="0">
              <a:buNone/>
              <a:defRPr sz="1600">
                <a:solidFill>
                  <a:schemeClr val="tx1">
                    <a:tint val="75000"/>
                  </a:schemeClr>
                </a:solidFill>
              </a:defRPr>
            </a:lvl8pPr>
            <a:lvl9pPr marL="3593775"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08080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9"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3393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7" y="1676882"/>
            <a:ext cx="5026156"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18357" y="2498698"/>
            <a:ext cx="5026156"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1" y="1676882"/>
            <a:ext cx="5050909"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014681" y="2498698"/>
            <a:ext cx="5050909"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8" name="Footer Placeholder 7"/>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9" name="Slide Number Placeholder 8"/>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72286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134590" y="147261"/>
            <a:ext cx="10623150" cy="460786"/>
            <a:chOff x="138112" y="147638"/>
            <a:chExt cx="10901363" cy="461962"/>
          </a:xfrm>
        </p:grpSpPr>
        <p:sp>
          <p:nvSpPr>
            <p:cNvPr id="7"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8" name="直接连接符 7"/>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userDrawn="1"/>
        </p:nvGrpSpPr>
        <p:grpSpPr>
          <a:xfrm>
            <a:off x="10972849" y="0"/>
            <a:ext cx="860465" cy="933721"/>
            <a:chOff x="988368" y="0"/>
            <a:chExt cx="883000" cy="936104"/>
          </a:xfrm>
        </p:grpSpPr>
        <p:sp>
          <p:nvSpPr>
            <p:cNvPr id="10"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11"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Tree>
    <p:extLst>
      <p:ext uri="{BB962C8B-B14F-4D97-AF65-F5344CB8AC3E}">
        <p14:creationId xmlns:p14="http://schemas.microsoft.com/office/powerpoint/2010/main" val="17390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3" name="Footer Placeholder 2"/>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4" name="Slide Number Placeholder 3"/>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7776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984913"/>
            <a:ext cx="6014681" cy="4861216"/>
          </a:xfrm>
          <a:prstGeom prst="rect">
            <a:avLst/>
          </a:prstGeom>
        </p:spPr>
        <p:txBody>
          <a:bodyPr lIns="119792" tIns="59896" rIns="119792" bIns="59896"/>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1151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984913"/>
            <a:ext cx="6014681" cy="4861216"/>
          </a:xfrm>
          <a:prstGeom prst="rect">
            <a:avLst/>
          </a:prstGeom>
        </p:spPr>
        <p:txBody>
          <a:bodyPr lIns="119792" tIns="59896" rIns="119792" bIns="59896" anchor="t"/>
          <a:lstStyle>
            <a:lvl1pPr marL="0" indent="0">
              <a:buNone/>
              <a:defRPr sz="3100"/>
            </a:lvl1pPr>
            <a:lvl2pPr marL="449222" indent="0">
              <a:buNone/>
              <a:defRPr sz="2800"/>
            </a:lvl2pPr>
            <a:lvl3pPr marL="898444" indent="0">
              <a:buNone/>
              <a:defRPr sz="2300"/>
            </a:lvl3pPr>
            <a:lvl4pPr marL="1347665" indent="0">
              <a:buNone/>
              <a:defRPr sz="2000"/>
            </a:lvl4pPr>
            <a:lvl5pPr marL="1796886" indent="0">
              <a:buNone/>
              <a:defRPr sz="2000"/>
            </a:lvl5pPr>
            <a:lvl6pPr marL="2246109" indent="0">
              <a:buNone/>
              <a:defRPr sz="2000"/>
            </a:lvl6pPr>
            <a:lvl7pPr marL="2695330" indent="0">
              <a:buNone/>
              <a:defRPr sz="2000"/>
            </a:lvl7pPr>
            <a:lvl8pPr marL="3144553" indent="0">
              <a:buNone/>
              <a:defRPr sz="2000"/>
            </a:lvl8pPr>
            <a:lvl9pPr marL="3593775"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5742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51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98444" rtl="0" eaLnBrk="1" latinLnBrk="0" hangingPunct="1">
        <a:lnSpc>
          <a:spcPct val="90000"/>
        </a:lnSpc>
        <a:spcBef>
          <a:spcPct val="0"/>
        </a:spcBef>
        <a:buNone/>
        <a:defRPr sz="4300" kern="1200">
          <a:solidFill>
            <a:schemeClr val="tx1"/>
          </a:solidFill>
          <a:latin typeface="+mj-lt"/>
          <a:ea typeface="+mj-ea"/>
          <a:cs typeface="+mj-cs"/>
        </a:defRPr>
      </a:lvl1pPr>
    </p:titleStyle>
    <p:bodyStyle>
      <a:lvl1pPr marL="224611" indent="-224611" algn="l" defTabSz="898444" rtl="0" eaLnBrk="1" latinLnBrk="0" hangingPunct="1">
        <a:lnSpc>
          <a:spcPct val="90000"/>
        </a:lnSpc>
        <a:spcBef>
          <a:spcPts val="983"/>
        </a:spcBef>
        <a:buFont typeface="Arial" panose="020B0604020202020204" pitchFamily="34" charset="0"/>
        <a:buChar char="•"/>
        <a:defRPr sz="2800" kern="1200">
          <a:solidFill>
            <a:schemeClr val="tx1"/>
          </a:solidFill>
          <a:latin typeface="+mn-lt"/>
          <a:ea typeface="+mn-ea"/>
          <a:cs typeface="+mn-cs"/>
        </a:defRPr>
      </a:lvl1pPr>
      <a:lvl2pPr marL="673833" indent="-224611" algn="l" defTabSz="898444" rtl="0" eaLnBrk="1" latinLnBrk="0" hangingPunct="1">
        <a:lnSpc>
          <a:spcPct val="90000"/>
        </a:lnSpc>
        <a:spcBef>
          <a:spcPts val="491"/>
        </a:spcBef>
        <a:buFont typeface="Arial" panose="020B0604020202020204" pitchFamily="34" charset="0"/>
        <a:buChar char="•"/>
        <a:defRPr sz="2300" kern="1200">
          <a:solidFill>
            <a:schemeClr val="tx1"/>
          </a:solidFill>
          <a:latin typeface="+mn-lt"/>
          <a:ea typeface="+mn-ea"/>
          <a:cs typeface="+mn-cs"/>
        </a:defRPr>
      </a:lvl2pPr>
      <a:lvl3pPr marL="1123053" indent="-224611" algn="l" defTabSz="898444" rtl="0" eaLnBrk="1" latinLnBrk="0" hangingPunct="1">
        <a:lnSpc>
          <a:spcPct val="90000"/>
        </a:lnSpc>
        <a:spcBef>
          <a:spcPts val="491"/>
        </a:spcBef>
        <a:buFont typeface="Arial" panose="020B0604020202020204" pitchFamily="34" charset="0"/>
        <a:buChar char="•"/>
        <a:defRPr sz="2000" kern="1200">
          <a:solidFill>
            <a:schemeClr val="tx1"/>
          </a:solidFill>
          <a:latin typeface="+mn-lt"/>
          <a:ea typeface="+mn-ea"/>
          <a:cs typeface="+mn-cs"/>
        </a:defRPr>
      </a:lvl3pPr>
      <a:lvl4pPr marL="157227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4pPr>
      <a:lvl5pPr marL="2021498"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5pPr>
      <a:lvl6pPr marL="2470719"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6pPr>
      <a:lvl7pPr marL="2919942"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7pPr>
      <a:lvl8pPr marL="3369163"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8pPr>
      <a:lvl9pPr marL="381838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573381" y="3297780"/>
            <a:ext cx="4184208"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700" b="1" dirty="0">
                <a:solidFill>
                  <a:schemeClr val="bg1"/>
                </a:solidFill>
              </a:rPr>
              <a:t>可视化程序设计</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8" name="TextBox 7"/>
          <p:cNvSpPr txBox="1"/>
          <p:nvPr/>
        </p:nvSpPr>
        <p:spPr>
          <a:xfrm>
            <a:off x="223276" y="1380531"/>
            <a:ext cx="11610754" cy="773125"/>
          </a:xfrm>
          <a:prstGeom prst="rect">
            <a:avLst/>
          </a:prstGeom>
          <a:noFill/>
        </p:spPr>
        <p:txBody>
          <a:bodyPr wrap="square" lIns="95088" tIns="47544" rIns="95088" bIns="47544" rtlCol="0">
            <a:spAutoFit/>
          </a:bodyPr>
          <a:lstStyle/>
          <a:p>
            <a:r>
              <a:rPr lang="zh-CN" altLang="zh-CN" sz="4400" dirty="0" smtClean="0">
                <a:solidFill>
                  <a:srgbClr val="C00000"/>
                </a:solidFill>
                <a:latin typeface="方正大黑简体" pitchFamily="2" charset="-122"/>
                <a:ea typeface="方正大黑简体" pitchFamily="2" charset="-122"/>
              </a:rPr>
              <a:t>第</a:t>
            </a:r>
            <a:r>
              <a:rPr lang="en-US" altLang="zh-CN" sz="4400" dirty="0" smtClean="0">
                <a:solidFill>
                  <a:srgbClr val="C00000"/>
                </a:solidFill>
                <a:latin typeface="方正大黑简体" pitchFamily="2" charset="-122"/>
                <a:ea typeface="方正大黑简体" pitchFamily="2" charset="-122"/>
              </a:rPr>
              <a:t>2</a:t>
            </a:r>
            <a:r>
              <a:rPr lang="zh-CN" altLang="zh-CN" sz="4400" dirty="0" smtClean="0">
                <a:solidFill>
                  <a:srgbClr val="C00000"/>
                </a:solidFill>
                <a:latin typeface="方正大黑简体" pitchFamily="2" charset="-122"/>
                <a:ea typeface="方正大黑简体" pitchFamily="2" charset="-122"/>
              </a:rPr>
              <a:t>章</a:t>
            </a:r>
            <a:r>
              <a:rPr lang="en-US" altLang="zh-CN" sz="4400" dirty="0" smtClean="0">
                <a:solidFill>
                  <a:srgbClr val="C00000"/>
                </a:solidFill>
                <a:latin typeface="方正大黑简体" pitchFamily="2" charset="-122"/>
                <a:ea typeface="方正大黑简体" pitchFamily="2" charset="-122"/>
              </a:rPr>
              <a:t>  </a:t>
            </a:r>
            <a:r>
              <a:rPr lang="en-US" altLang="zh-CN" sz="4400" dirty="0">
                <a:solidFill>
                  <a:srgbClr val="C00000"/>
                </a:solidFill>
                <a:latin typeface="方正大黑简体" pitchFamily="2" charset="-122"/>
                <a:ea typeface="方正大黑简体" pitchFamily="2" charset="-122"/>
              </a:rPr>
              <a:t>Visual Basic.NET</a:t>
            </a:r>
            <a:r>
              <a:rPr lang="zh-CN" altLang="zh-CN" sz="4400" dirty="0">
                <a:solidFill>
                  <a:srgbClr val="C00000"/>
                </a:solidFill>
                <a:latin typeface="方正大黑简体" pitchFamily="2" charset="-122"/>
                <a:ea typeface="方正大黑简体" pitchFamily="2" charset="-122"/>
              </a:rPr>
              <a:t>可视化程序设计入门</a:t>
            </a:r>
          </a:p>
        </p:txBody>
      </p:sp>
    </p:spTree>
    <p:extLst>
      <p:ext uri="{BB962C8B-B14F-4D97-AF65-F5344CB8AC3E}">
        <p14:creationId xmlns:p14="http://schemas.microsoft.com/office/powerpoint/2010/main" val="167205929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4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7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Visual Basic.NET</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可视化编程环境</a:t>
            </a:r>
            <a:endParaRPr lang="zh-CN" altLang="en-US" sz="23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3" name="TextBox 2"/>
          <p:cNvSpPr txBox="1"/>
          <p:nvPr/>
        </p:nvSpPr>
        <p:spPr>
          <a:xfrm>
            <a:off x="935665" y="1031358"/>
            <a:ext cx="9643730" cy="1138773"/>
          </a:xfrm>
          <a:prstGeom prst="rect">
            <a:avLst/>
          </a:prstGeom>
          <a:noFill/>
        </p:spPr>
        <p:txBody>
          <a:bodyPr wrap="square" rtlCol="0">
            <a:spAutoFit/>
          </a:bodyPr>
          <a:lstStyle/>
          <a:p>
            <a:pPr indent="446088"/>
            <a:r>
              <a:rPr lang="zh-CN" altLang="zh-CN" dirty="0"/>
              <a:t>（</a:t>
            </a:r>
            <a:r>
              <a:rPr lang="en-US" altLang="zh-CN" dirty="0"/>
              <a:t>5</a:t>
            </a:r>
            <a:r>
              <a:rPr lang="zh-CN" altLang="zh-CN" dirty="0"/>
              <a:t>）选择“所学专业：”标签后，按住</a:t>
            </a:r>
            <a:r>
              <a:rPr lang="en-US" altLang="zh-CN" dirty="0"/>
              <a:t>Ctrl</a:t>
            </a:r>
            <a:r>
              <a:rPr lang="zh-CN" altLang="zh-CN" dirty="0"/>
              <a:t>键的同时选中其右边的文本框，然后分别单击布局工具栏中的“中间对齐”和“移除水平间距”按钮，效果如图</a:t>
            </a:r>
            <a:r>
              <a:rPr lang="en-US" altLang="zh-CN" dirty="0"/>
              <a:t>2.4</a:t>
            </a:r>
            <a:r>
              <a:rPr lang="zh-CN" altLang="zh-CN" dirty="0"/>
              <a:t>（</a:t>
            </a:r>
            <a:r>
              <a:rPr lang="en-US" altLang="zh-CN" dirty="0"/>
              <a:t>a</a:t>
            </a:r>
            <a:r>
              <a:rPr lang="zh-CN" altLang="zh-CN" dirty="0"/>
              <a:t>）所示。</a:t>
            </a:r>
          </a:p>
          <a:p>
            <a:pPr indent="446088"/>
            <a:r>
              <a:rPr lang="zh-CN" altLang="zh-CN" dirty="0"/>
              <a:t>用同样的方法将其他三个文本框与它们的标签位置相协调，然后以“所学专业：”右边的文本框为基准，其他三个文本框与之右对齐，效果如图</a:t>
            </a:r>
            <a:r>
              <a:rPr lang="en-US" altLang="zh-CN" dirty="0"/>
              <a:t>2.4</a:t>
            </a:r>
            <a:r>
              <a:rPr lang="zh-CN" altLang="zh-CN" dirty="0"/>
              <a:t>（</a:t>
            </a:r>
            <a:r>
              <a:rPr lang="en-US" altLang="zh-CN" dirty="0"/>
              <a:t>b</a:t>
            </a:r>
            <a:r>
              <a:rPr lang="zh-CN" altLang="zh-CN" dirty="0"/>
              <a:t>）所示</a:t>
            </a:r>
            <a:r>
              <a:rPr lang="zh-CN" altLang="zh-CN" dirty="0" smtClean="0"/>
              <a:t>。</a:t>
            </a:r>
            <a:endParaRPr lang="zh-CN" altLang="zh-CN" dirty="0"/>
          </a:p>
        </p:txBody>
      </p:sp>
      <p:pic>
        <p:nvPicPr>
          <p:cNvPr id="7170" name="Picture 2" descr="2t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5830" y="2272709"/>
            <a:ext cx="3835696" cy="2310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63256" y="4688958"/>
            <a:ext cx="9420446" cy="1138773"/>
          </a:xfrm>
          <a:prstGeom prst="rect">
            <a:avLst/>
          </a:prstGeom>
          <a:noFill/>
        </p:spPr>
        <p:txBody>
          <a:bodyPr wrap="square" rtlCol="0">
            <a:spAutoFit/>
          </a:bodyPr>
          <a:lstStyle/>
          <a:p>
            <a:pPr indent="446088"/>
            <a:r>
              <a:rPr lang="zh-CN" altLang="zh-CN" dirty="0"/>
              <a:t>（</a:t>
            </a:r>
            <a:r>
              <a:rPr lang="en-US" altLang="zh-CN" dirty="0"/>
              <a:t>6</a:t>
            </a:r>
            <a:r>
              <a:rPr lang="zh-CN" altLang="zh-CN" dirty="0"/>
              <a:t>）用鼠标在窗体上拖出一个矩形区，选中界面上所有的标签和文本框，单击布局工具栏的“水平居中”按钮，使所有的标签和文本框都在窗体的中央布局。</a:t>
            </a:r>
          </a:p>
          <a:p>
            <a:pPr indent="446088"/>
            <a:r>
              <a:rPr lang="zh-CN" altLang="zh-CN" dirty="0"/>
              <a:t>（</a:t>
            </a:r>
            <a:r>
              <a:rPr lang="en-US" altLang="zh-CN" dirty="0"/>
              <a:t>7</a:t>
            </a:r>
            <a:r>
              <a:rPr lang="zh-CN" altLang="zh-CN" dirty="0"/>
              <a:t>）设置“提交”和“重置”按钮“大小相同”，清除水平间距并居中。</a:t>
            </a:r>
          </a:p>
          <a:p>
            <a:pPr indent="446088"/>
            <a:r>
              <a:rPr lang="zh-CN" altLang="zh-CN" dirty="0"/>
              <a:t>得到如图</a:t>
            </a:r>
            <a:r>
              <a:rPr lang="en-US" altLang="zh-CN" dirty="0"/>
              <a:t>2.1</a:t>
            </a:r>
            <a:r>
              <a:rPr lang="zh-CN" altLang="zh-CN" dirty="0"/>
              <a:t>所示的界面最终设计效果</a:t>
            </a:r>
            <a:r>
              <a:rPr lang="zh-CN" altLang="zh-CN" dirty="0" smtClean="0"/>
              <a:t>。</a:t>
            </a:r>
            <a:endParaRPr lang="zh-CN" altLang="zh-CN" dirty="0"/>
          </a:p>
        </p:txBody>
      </p:sp>
    </p:spTree>
    <p:extLst>
      <p:ext uri="{BB962C8B-B14F-4D97-AF65-F5344CB8AC3E}">
        <p14:creationId xmlns:p14="http://schemas.microsoft.com/office/powerpoint/2010/main" val="36844447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8141755" y="3297780"/>
            <a:ext cx="2328516"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窗</a:t>
            </a:r>
            <a:r>
              <a:rPr lang="en-US" altLang="zh-CN" sz="3600" b="1" dirty="0">
                <a:solidFill>
                  <a:schemeClr val="bg1"/>
                </a:solidFill>
              </a:rPr>
              <a:t>    </a:t>
            </a:r>
            <a:r>
              <a:rPr lang="zh-CN" altLang="zh-CN" sz="3600" b="1" dirty="0">
                <a:solidFill>
                  <a:schemeClr val="bg1"/>
                </a:solidFill>
              </a:rPr>
              <a:t>体</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8" name="TextBox 7"/>
          <p:cNvSpPr txBox="1"/>
          <p:nvPr/>
        </p:nvSpPr>
        <p:spPr>
          <a:xfrm>
            <a:off x="223276" y="1380531"/>
            <a:ext cx="11610754" cy="773125"/>
          </a:xfrm>
          <a:prstGeom prst="rect">
            <a:avLst/>
          </a:prstGeom>
          <a:noFill/>
        </p:spPr>
        <p:txBody>
          <a:bodyPr wrap="square" lIns="95088" tIns="47544" rIns="95088" bIns="47544" rtlCol="0">
            <a:spAutoFit/>
          </a:bodyPr>
          <a:lstStyle/>
          <a:p>
            <a:r>
              <a:rPr lang="zh-CN" altLang="zh-CN" sz="4400" dirty="0" smtClean="0">
                <a:solidFill>
                  <a:srgbClr val="C00000"/>
                </a:solidFill>
                <a:latin typeface="方正大黑简体" pitchFamily="2" charset="-122"/>
                <a:ea typeface="方正大黑简体" pitchFamily="2" charset="-122"/>
              </a:rPr>
              <a:t>第</a:t>
            </a:r>
            <a:r>
              <a:rPr lang="en-US" altLang="zh-CN" sz="4400" dirty="0" smtClean="0">
                <a:solidFill>
                  <a:srgbClr val="C00000"/>
                </a:solidFill>
                <a:latin typeface="方正大黑简体" pitchFamily="2" charset="-122"/>
                <a:ea typeface="方正大黑简体" pitchFamily="2" charset="-122"/>
              </a:rPr>
              <a:t>2</a:t>
            </a:r>
            <a:r>
              <a:rPr lang="zh-CN" altLang="zh-CN" sz="4400" dirty="0" smtClean="0">
                <a:solidFill>
                  <a:srgbClr val="C00000"/>
                </a:solidFill>
                <a:latin typeface="方正大黑简体" pitchFamily="2" charset="-122"/>
                <a:ea typeface="方正大黑简体" pitchFamily="2" charset="-122"/>
              </a:rPr>
              <a:t>章</a:t>
            </a:r>
            <a:r>
              <a:rPr lang="en-US" altLang="zh-CN" sz="4400" dirty="0" smtClean="0">
                <a:solidFill>
                  <a:srgbClr val="C00000"/>
                </a:solidFill>
                <a:latin typeface="方正大黑简体" pitchFamily="2" charset="-122"/>
                <a:ea typeface="方正大黑简体" pitchFamily="2" charset="-122"/>
              </a:rPr>
              <a:t>  </a:t>
            </a:r>
            <a:r>
              <a:rPr lang="en-US" altLang="zh-CN" sz="4400" dirty="0">
                <a:solidFill>
                  <a:srgbClr val="C00000"/>
                </a:solidFill>
                <a:latin typeface="方正大黑简体" pitchFamily="2" charset="-122"/>
                <a:ea typeface="方正大黑简体" pitchFamily="2" charset="-122"/>
              </a:rPr>
              <a:t>Visual Basic.NET</a:t>
            </a:r>
            <a:r>
              <a:rPr lang="zh-CN" altLang="zh-CN" sz="4400" dirty="0">
                <a:solidFill>
                  <a:srgbClr val="C00000"/>
                </a:solidFill>
                <a:latin typeface="方正大黑简体" pitchFamily="2" charset="-122"/>
                <a:ea typeface="方正大黑简体" pitchFamily="2" charset="-122"/>
              </a:rPr>
              <a:t>可视化程序设计入门</a:t>
            </a:r>
          </a:p>
        </p:txBody>
      </p:sp>
    </p:spTree>
    <p:extLst>
      <p:ext uri="{BB962C8B-B14F-4D97-AF65-F5344CB8AC3E}">
        <p14:creationId xmlns:p14="http://schemas.microsoft.com/office/powerpoint/2010/main" val="418742845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19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2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773377" y="2756104"/>
            <a:ext cx="2084104" cy="490294"/>
          </a:xfrm>
          <a:prstGeom prst="rect">
            <a:avLst/>
          </a:prstGeom>
          <a:noFill/>
        </p:spPr>
        <p:txBody>
          <a:bodyPr wrap="square" lIns="119792" tIns="59896" rIns="119792" bIns="59896" rtlCol="0">
            <a:spAutoFit/>
          </a:bodyPr>
          <a:lstStyle/>
          <a:p>
            <a:r>
              <a:rPr lang="zh-CN" altLang="zh-CN" sz="2400" b="1" dirty="0">
                <a:blipFill>
                  <a:blip r:embed="rId2"/>
                  <a:stretch>
                    <a:fillRect/>
                  </a:stretch>
                </a:blipFill>
                <a:latin typeface="微软雅黑" panose="020B0503020204020204" pitchFamily="34" charset="-122"/>
                <a:ea typeface="微软雅黑" panose="020B0503020204020204" pitchFamily="34" charset="-122"/>
              </a:rPr>
              <a:t>窗体的本质</a:t>
            </a:r>
            <a:endParaRPr lang="zh-CN" altLang="en-US" sz="2400" b="1" dirty="0">
              <a:blipFill>
                <a:blip r:embed="rId2"/>
                <a:stretch>
                  <a:fillRect/>
                </a:stretch>
              </a:blip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262993" y="3246398"/>
            <a:ext cx="2796486"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642589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90294"/>
          </a:xfrm>
          <a:prstGeom prst="rect">
            <a:avLst/>
          </a:prstGeom>
          <a:noFill/>
        </p:spPr>
        <p:txBody>
          <a:bodyPr wrap="square" lIns="119792" tIns="59896" rIns="119792" bIns="59896" rtlCol="0">
            <a:spAutoFit/>
          </a:bodyPr>
          <a:lstStyle/>
          <a:p>
            <a:r>
              <a:rPr lang="zh-CN" altLang="zh-CN" sz="2300" b="1" dirty="0">
                <a:blipFill>
                  <a:blip r:embed="rId2"/>
                  <a:stretch>
                    <a:fillRect/>
                  </a:stretch>
                </a:blipFill>
                <a:latin typeface="微软雅黑" panose="020B0503020204020204" pitchFamily="34" charset="-122"/>
                <a:ea typeface="微软雅黑" panose="020B0503020204020204" pitchFamily="34" charset="-122"/>
              </a:rPr>
              <a:t>窗体的本质</a:t>
            </a:r>
            <a:endParaRPr lang="zh-CN" altLang="en-US" sz="23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3" name="TextBox 2"/>
          <p:cNvSpPr txBox="1"/>
          <p:nvPr/>
        </p:nvSpPr>
        <p:spPr>
          <a:xfrm>
            <a:off x="861237" y="946298"/>
            <a:ext cx="9718158" cy="615553"/>
          </a:xfrm>
          <a:prstGeom prst="rect">
            <a:avLst/>
          </a:prstGeom>
          <a:noFill/>
        </p:spPr>
        <p:txBody>
          <a:bodyPr wrap="square" rtlCol="0">
            <a:spAutoFit/>
          </a:bodyPr>
          <a:lstStyle/>
          <a:p>
            <a:pPr indent="446088"/>
            <a:r>
              <a:rPr lang="zh-CN" altLang="zh-CN" dirty="0"/>
              <a:t>窗体在本质上是对象类，因为它们从</a:t>
            </a:r>
            <a:r>
              <a:rPr lang="en-US" altLang="zh-CN" dirty="0"/>
              <a:t>Control</a:t>
            </a:r>
            <a:r>
              <a:rPr lang="zh-CN" altLang="zh-CN" dirty="0"/>
              <a:t>类继承，与</a:t>
            </a:r>
            <a:r>
              <a:rPr lang="en-US" altLang="zh-CN" dirty="0"/>
              <a:t>.NET</a:t>
            </a:r>
            <a:r>
              <a:rPr lang="zh-CN" altLang="zh-CN" dirty="0"/>
              <a:t>框架中的所有对象一样，窗体是类的实例。如图</a:t>
            </a:r>
            <a:r>
              <a:rPr lang="en-US" altLang="zh-CN" dirty="0"/>
              <a:t>2.5</a:t>
            </a:r>
            <a:r>
              <a:rPr lang="zh-CN" altLang="zh-CN" dirty="0"/>
              <a:t>所示，如果查看窗体的对象层次，就会明白它实际上是从</a:t>
            </a:r>
            <a:r>
              <a:rPr lang="en-US" altLang="zh-CN" dirty="0"/>
              <a:t>Object</a:t>
            </a:r>
            <a:r>
              <a:rPr lang="zh-CN" altLang="zh-CN" dirty="0"/>
              <a:t>类逐层派生出来的子类</a:t>
            </a:r>
            <a:r>
              <a:rPr lang="zh-CN" altLang="zh-CN" dirty="0" smtClean="0"/>
              <a:t>。</a:t>
            </a:r>
            <a:endParaRPr lang="zh-CN" altLang="zh-CN"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26" y="1705934"/>
            <a:ext cx="6266434" cy="346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4395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90294"/>
          </a:xfrm>
          <a:prstGeom prst="rect">
            <a:avLst/>
          </a:prstGeom>
          <a:noFill/>
        </p:spPr>
        <p:txBody>
          <a:bodyPr wrap="square" lIns="119792" tIns="59896" rIns="119792" bIns="59896" rtlCol="0">
            <a:spAutoFit/>
          </a:bodyPr>
          <a:lstStyle/>
          <a:p>
            <a:r>
              <a:rPr lang="zh-CN" altLang="zh-CN" sz="2300" b="1" dirty="0">
                <a:blipFill>
                  <a:blip r:embed="rId2"/>
                  <a:stretch>
                    <a:fillRect/>
                  </a:stretch>
                </a:blipFill>
                <a:latin typeface="微软雅黑" panose="020B0503020204020204" pitchFamily="34" charset="-122"/>
                <a:ea typeface="微软雅黑" panose="020B0503020204020204" pitchFamily="34" charset="-122"/>
              </a:rPr>
              <a:t>窗体的本质</a:t>
            </a:r>
            <a:endParaRPr lang="zh-CN" altLang="en-US" sz="23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3" name="矩形 2"/>
          <p:cNvSpPr/>
          <p:nvPr/>
        </p:nvSpPr>
        <p:spPr>
          <a:xfrm>
            <a:off x="1103166" y="850178"/>
            <a:ext cx="5910592" cy="353943"/>
          </a:xfrm>
          <a:prstGeom prst="rect">
            <a:avLst/>
          </a:prstGeom>
        </p:spPr>
        <p:txBody>
          <a:bodyPr wrap="none">
            <a:spAutoFit/>
          </a:bodyPr>
          <a:lstStyle/>
          <a:p>
            <a:r>
              <a:rPr lang="zh-CN" altLang="zh-CN" dirty="0"/>
              <a:t>表</a:t>
            </a:r>
            <a:r>
              <a:rPr lang="en-US" altLang="zh-CN" dirty="0"/>
              <a:t>2.1</a:t>
            </a:r>
            <a:r>
              <a:rPr lang="zh-CN" altLang="zh-CN" dirty="0"/>
              <a:t>列出了窗体类的父类，以及它从每个父类继承的内容。</a:t>
            </a:r>
          </a:p>
        </p:txBody>
      </p:sp>
      <p:graphicFrame>
        <p:nvGraphicFramePr>
          <p:cNvPr id="4" name="表格 3"/>
          <p:cNvGraphicFramePr>
            <a:graphicFrameLocks noGrp="1"/>
          </p:cNvGraphicFramePr>
          <p:nvPr>
            <p:extLst>
              <p:ext uri="{D42A27DB-BD31-4B8C-83A1-F6EECF244321}">
                <p14:modId xmlns:p14="http://schemas.microsoft.com/office/powerpoint/2010/main" val="2352604126"/>
              </p:ext>
            </p:extLst>
          </p:nvPr>
        </p:nvGraphicFramePr>
        <p:xfrm>
          <a:off x="1747254" y="1487709"/>
          <a:ext cx="8481267" cy="2669959"/>
        </p:xfrm>
        <a:graphic>
          <a:graphicData uri="http://schemas.openxmlformats.org/drawingml/2006/table">
            <a:tbl>
              <a:tblPr firstRow="1" firstCol="1" bandRow="1" bandCol="1"/>
              <a:tblGrid>
                <a:gridCol w="2455714"/>
                <a:gridCol w="6025553"/>
              </a:tblGrid>
              <a:tr h="313745">
                <a:tc>
                  <a:txBody>
                    <a:bodyPr/>
                    <a:lstStyle/>
                    <a:p>
                      <a:pPr algn="ctr">
                        <a:lnSpc>
                          <a:spcPts val="1560"/>
                        </a:lnSpc>
                        <a:spcAft>
                          <a:spcPts val="0"/>
                        </a:spcAft>
                        <a:tabLst>
                          <a:tab pos="5328920" algn="r"/>
                        </a:tabLst>
                      </a:pPr>
                      <a:r>
                        <a:rPr lang="zh-CN" sz="1400" b="1" kern="1050">
                          <a:effectLst/>
                          <a:latin typeface="Times New Roman"/>
                          <a:ea typeface="宋体"/>
                        </a:rPr>
                        <a:t>类的层次（由高到低）</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13745">
                <a:tc>
                  <a:txBody>
                    <a:bodyPr/>
                    <a:lstStyle/>
                    <a:p>
                      <a:pPr algn="l">
                        <a:lnSpc>
                          <a:spcPts val="1560"/>
                        </a:lnSpc>
                        <a:spcAft>
                          <a:spcPts val="0"/>
                        </a:spcAft>
                        <a:tabLst>
                          <a:tab pos="5328920" algn="r"/>
                        </a:tabLst>
                      </a:pPr>
                      <a:r>
                        <a:rPr lang="en-US" sz="1400" kern="1050">
                          <a:effectLst/>
                          <a:latin typeface="Times New Roman"/>
                          <a:ea typeface="宋体"/>
                        </a:rPr>
                        <a:t>Object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最高层次的父类，所有的</a:t>
                      </a:r>
                      <a:r>
                        <a:rPr lang="en-US" sz="1400" kern="1050">
                          <a:effectLst/>
                          <a:latin typeface="Times New Roman"/>
                          <a:ea typeface="宋体"/>
                        </a:rPr>
                        <a:t>.NET</a:t>
                      </a:r>
                      <a:r>
                        <a:rPr lang="zh-CN" sz="1400" kern="1050">
                          <a:effectLst/>
                          <a:latin typeface="Times New Roman"/>
                          <a:ea typeface="宋体"/>
                        </a:rPr>
                        <a:t>对象都继承自该类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982">
                <a:tc>
                  <a:txBody>
                    <a:bodyPr/>
                    <a:lstStyle/>
                    <a:p>
                      <a:pPr algn="l">
                        <a:lnSpc>
                          <a:spcPts val="1560"/>
                        </a:lnSpc>
                        <a:spcAft>
                          <a:spcPts val="0"/>
                        </a:spcAft>
                        <a:tabLst>
                          <a:tab pos="5328920" algn="r"/>
                        </a:tabLst>
                      </a:pPr>
                      <a:r>
                        <a:rPr lang="en-US" sz="1400" kern="1050">
                          <a:effectLst/>
                          <a:latin typeface="Times New Roman"/>
                          <a:ea typeface="宋体"/>
                        </a:rPr>
                        <a:t>MarshalByRefObject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由支持远程访问的应用程序使用。这个类可以访问跨应用程序边界的对象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1507">
                <a:tc>
                  <a:txBody>
                    <a:bodyPr/>
                    <a:lstStyle/>
                    <a:p>
                      <a:pPr algn="l">
                        <a:lnSpc>
                          <a:spcPts val="1560"/>
                        </a:lnSpc>
                        <a:spcAft>
                          <a:spcPts val="0"/>
                        </a:spcAft>
                        <a:tabLst>
                          <a:tab pos="5328920" algn="r"/>
                        </a:tabLst>
                      </a:pPr>
                      <a:r>
                        <a:rPr lang="en-US" sz="1400" kern="1050">
                          <a:effectLst/>
                          <a:latin typeface="Times New Roman"/>
                          <a:ea typeface="宋体"/>
                        </a:rPr>
                        <a:t>Component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提供</a:t>
                      </a:r>
                      <a:r>
                        <a:rPr lang="en-US" sz="1400" kern="1050">
                          <a:effectLst/>
                          <a:latin typeface="Times New Roman"/>
                          <a:ea typeface="宋体"/>
                        </a:rPr>
                        <a:t>IComponent</a:t>
                      </a:r>
                      <a:r>
                        <a:rPr lang="zh-CN" sz="1400" kern="1050">
                          <a:effectLst/>
                          <a:latin typeface="Times New Roman"/>
                          <a:ea typeface="宋体"/>
                        </a:rPr>
                        <a:t>接口的基本实现，并且允许在应用程序之间共享对象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745">
                <a:tc>
                  <a:txBody>
                    <a:bodyPr/>
                    <a:lstStyle/>
                    <a:p>
                      <a:pPr algn="l">
                        <a:lnSpc>
                          <a:spcPts val="1560"/>
                        </a:lnSpc>
                        <a:spcAft>
                          <a:spcPts val="0"/>
                        </a:spcAft>
                        <a:tabLst>
                          <a:tab pos="5328920" algn="r"/>
                        </a:tabLst>
                      </a:pPr>
                      <a:r>
                        <a:rPr lang="en-US" sz="1400" kern="1050">
                          <a:effectLst/>
                          <a:latin typeface="Times New Roman"/>
                          <a:ea typeface="宋体"/>
                        </a:rPr>
                        <a:t>Control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是所有带有可视化界面的组件的基类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745">
                <a:tc>
                  <a:txBody>
                    <a:bodyPr/>
                    <a:lstStyle/>
                    <a:p>
                      <a:pPr algn="l">
                        <a:lnSpc>
                          <a:spcPts val="1560"/>
                        </a:lnSpc>
                        <a:spcAft>
                          <a:spcPts val="0"/>
                        </a:spcAft>
                        <a:tabLst>
                          <a:tab pos="5328920" algn="r"/>
                        </a:tabLst>
                      </a:pPr>
                      <a:r>
                        <a:rPr lang="en-US" sz="1400" kern="1050">
                          <a:effectLst/>
                          <a:latin typeface="Times New Roman"/>
                          <a:ea typeface="宋体"/>
                        </a:rPr>
                        <a:t>ScrollableControl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提供自动滚动功能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745">
                <a:tc>
                  <a:txBody>
                    <a:bodyPr/>
                    <a:lstStyle/>
                    <a:p>
                      <a:pPr algn="l">
                        <a:lnSpc>
                          <a:spcPts val="1560"/>
                        </a:lnSpc>
                        <a:spcAft>
                          <a:spcPts val="0"/>
                        </a:spcAft>
                        <a:tabLst>
                          <a:tab pos="5328920" algn="r"/>
                        </a:tabLst>
                      </a:pPr>
                      <a:r>
                        <a:rPr lang="en-US" sz="1400" kern="1050">
                          <a:effectLst/>
                          <a:latin typeface="Times New Roman"/>
                          <a:ea typeface="宋体"/>
                        </a:rPr>
                        <a:t>ContainerControl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允许一个组件包含其他的控件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745">
                <a:tc>
                  <a:txBody>
                    <a:bodyPr/>
                    <a:lstStyle/>
                    <a:p>
                      <a:pPr algn="l">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应用程序的窗口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855458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29414" y="2758375"/>
            <a:ext cx="3912883" cy="490294"/>
          </a:xfrm>
          <a:prstGeom prst="rect">
            <a:avLst/>
          </a:prstGeom>
          <a:noFill/>
        </p:spPr>
        <p:txBody>
          <a:bodyPr wrap="square" lIns="119792" tIns="59896" rIns="119792" bIns="59896" rtlCol="0">
            <a:spAutoFit/>
          </a:bodyPr>
          <a:lstStyle/>
          <a:p>
            <a:r>
              <a:rPr lang="zh-CN" altLang="zh-CN" sz="2400" b="1" dirty="0">
                <a:blipFill>
                  <a:blip r:embed="rId2"/>
                  <a:stretch>
                    <a:fillRect/>
                  </a:stretch>
                </a:blipFill>
                <a:latin typeface="微软雅黑" panose="020B0503020204020204" pitchFamily="34" charset="-122"/>
                <a:ea typeface="微软雅黑" panose="020B0503020204020204" pitchFamily="34" charset="-122"/>
              </a:rPr>
              <a:t>窗体的属性、方法和事件</a:t>
            </a:r>
            <a:endParaRPr lang="zh-CN" altLang="en-US" sz="2400" b="1" dirty="0">
              <a:blipFill>
                <a:blip r:embed="rId2"/>
                <a:stretch>
                  <a:fillRect/>
                </a:stretch>
              </a:blip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262993" y="3246398"/>
            <a:ext cx="405112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69319" y="3407714"/>
            <a:ext cx="1707924"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．窗体的属性</a:t>
            </a:r>
          </a:p>
        </p:txBody>
      </p:sp>
      <p:sp>
        <p:nvSpPr>
          <p:cNvPr id="17" name="文本占位符 5"/>
          <p:cNvSpPr txBox="1">
            <a:spLocks/>
          </p:cNvSpPr>
          <p:nvPr/>
        </p:nvSpPr>
        <p:spPr>
          <a:xfrm>
            <a:off x="7272015" y="3407714"/>
            <a:ext cx="1707924"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．窗体的常用方法</a:t>
            </a:r>
          </a:p>
        </p:txBody>
      </p:sp>
      <p:sp>
        <p:nvSpPr>
          <p:cNvPr id="22" name="文本占位符 5"/>
          <p:cNvSpPr txBox="1">
            <a:spLocks/>
          </p:cNvSpPr>
          <p:nvPr/>
        </p:nvSpPr>
        <p:spPr>
          <a:xfrm>
            <a:off x="5369319" y="3804888"/>
            <a:ext cx="1707924"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．窗体的事件</a:t>
            </a:r>
          </a:p>
        </p:txBody>
      </p:sp>
    </p:spTree>
    <p:extLst>
      <p:ext uri="{BB962C8B-B14F-4D97-AF65-F5344CB8AC3E}">
        <p14:creationId xmlns:p14="http://schemas.microsoft.com/office/powerpoint/2010/main" val="241811510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400"/>
                                        <p:tgtEl>
                                          <p:spTgt spid="16"/>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6" grpId="0" animBg="1"/>
      <p:bldP spid="17"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90294"/>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1</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．窗体的属性</a:t>
            </a:r>
          </a:p>
        </p:txBody>
      </p:sp>
      <p:sp>
        <p:nvSpPr>
          <p:cNvPr id="3" name="TextBox 2"/>
          <p:cNvSpPr txBox="1"/>
          <p:nvPr/>
        </p:nvSpPr>
        <p:spPr>
          <a:xfrm>
            <a:off x="861237" y="861237"/>
            <a:ext cx="9803219" cy="877163"/>
          </a:xfrm>
          <a:prstGeom prst="rect">
            <a:avLst/>
          </a:prstGeom>
          <a:noFill/>
        </p:spPr>
        <p:txBody>
          <a:bodyPr wrap="square" rtlCol="0">
            <a:spAutoFit/>
          </a:bodyPr>
          <a:lstStyle/>
          <a:p>
            <a:pPr indent="446088"/>
            <a:r>
              <a:rPr lang="zh-CN" altLang="zh-CN" dirty="0"/>
              <a:t>窗体生成后的属性都取默认值，用户可选择“视图”→“属性窗口”菜单项或按</a:t>
            </a:r>
            <a:r>
              <a:rPr lang="en-US" altLang="zh-CN" dirty="0"/>
              <a:t>F4</a:t>
            </a:r>
            <a:r>
              <a:rPr lang="zh-CN" altLang="zh-CN" dirty="0"/>
              <a:t>键，或用鼠标右键单击窗体，在弹出的快捷菜单中选择“属性”命令来激活属性窗口，并对其属性值进行设定。</a:t>
            </a:r>
          </a:p>
          <a:p>
            <a:pPr indent="446088"/>
            <a:r>
              <a:rPr lang="zh-CN" altLang="zh-CN" dirty="0"/>
              <a:t>窗体的常用属性见表</a:t>
            </a:r>
            <a:r>
              <a:rPr lang="en-US" altLang="zh-CN" dirty="0"/>
              <a:t>2.2</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963948504"/>
              </p:ext>
            </p:extLst>
          </p:nvPr>
        </p:nvGraphicFramePr>
        <p:xfrm>
          <a:off x="1392866" y="1872845"/>
          <a:ext cx="9133367" cy="3592288"/>
        </p:xfrm>
        <a:graphic>
          <a:graphicData uri="http://schemas.openxmlformats.org/drawingml/2006/table">
            <a:tbl>
              <a:tblPr firstRow="1" firstCol="1" bandRow="1"/>
              <a:tblGrid>
                <a:gridCol w="1443139"/>
                <a:gridCol w="7690228"/>
              </a:tblGrid>
              <a:tr h="256592">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56592">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用来设置窗体的名称，在程序设计中很重要，默认名称是</a:t>
                      </a:r>
                      <a:r>
                        <a:rPr lang="en-US" sz="1400" kern="1050">
                          <a:effectLst/>
                          <a:latin typeface="Times New Roman"/>
                          <a:ea typeface="宋体"/>
                        </a:rPr>
                        <a:t>Form1</a:t>
                      </a:r>
                      <a:r>
                        <a:rPr lang="zh-CN" sz="1400" kern="1050">
                          <a:effectLst/>
                          <a:latin typeface="Times New Roman"/>
                          <a:ea typeface="宋体"/>
                        </a:rPr>
                        <a:t>，用户可以在</a:t>
                      </a:r>
                      <a:r>
                        <a:rPr lang="en-US" sz="1400" kern="1050">
                          <a:effectLst/>
                          <a:latin typeface="Times New Roman"/>
                          <a:ea typeface="宋体"/>
                        </a:rPr>
                        <a:t>Name</a:t>
                      </a:r>
                      <a:r>
                        <a:rPr lang="zh-CN" sz="1400" kern="1050">
                          <a:effectLst/>
                          <a:latin typeface="Times New Roman"/>
                          <a:ea typeface="宋体"/>
                        </a:rPr>
                        <a:t>属性中修改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6592">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相当于</a:t>
                      </a:r>
                      <a:r>
                        <a:rPr lang="en-US" sz="1400" kern="1050">
                          <a:effectLst/>
                          <a:latin typeface="Times New Roman"/>
                          <a:ea typeface="宋体"/>
                        </a:rPr>
                        <a:t>Visual Basic 6.0</a:t>
                      </a:r>
                      <a:r>
                        <a:rPr lang="zh-CN" sz="1400" kern="1050">
                          <a:effectLst/>
                          <a:latin typeface="Times New Roman"/>
                          <a:ea typeface="宋体"/>
                        </a:rPr>
                        <a:t>中的</a:t>
                      </a:r>
                      <a:r>
                        <a:rPr lang="en-US" sz="1400" kern="1050">
                          <a:effectLst/>
                          <a:latin typeface="Times New Roman"/>
                          <a:ea typeface="宋体"/>
                        </a:rPr>
                        <a:t>Caption</a:t>
                      </a:r>
                      <a:r>
                        <a:rPr lang="zh-CN" sz="1400" kern="1050">
                          <a:effectLst/>
                          <a:latin typeface="Times New Roman"/>
                          <a:ea typeface="宋体"/>
                        </a:rPr>
                        <a:t>属性，用来设置窗体的标题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6592">
                <a:tc>
                  <a:txBody>
                    <a:bodyPr/>
                    <a:lstStyle/>
                    <a:p>
                      <a:pPr algn="l">
                        <a:lnSpc>
                          <a:spcPts val="1560"/>
                        </a:lnSpc>
                        <a:spcAft>
                          <a:spcPts val="0"/>
                        </a:spcAft>
                        <a:tabLst>
                          <a:tab pos="5328920" algn="r"/>
                        </a:tabLst>
                      </a:pPr>
                      <a:r>
                        <a:rPr lang="en-US" sz="1400" kern="1050">
                          <a:effectLst/>
                          <a:latin typeface="Times New Roman"/>
                          <a:ea typeface="宋体"/>
                        </a:rPr>
                        <a:t>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它有两个子属性是</a:t>
                      </a:r>
                      <a:r>
                        <a:rPr lang="en-US" sz="1400" kern="1050">
                          <a:effectLst/>
                          <a:latin typeface="Times New Roman"/>
                          <a:ea typeface="宋体"/>
                        </a:rPr>
                        <a:t>Height</a:t>
                      </a:r>
                      <a:r>
                        <a:rPr lang="zh-CN" sz="1400" kern="1050">
                          <a:effectLst/>
                          <a:latin typeface="Times New Roman"/>
                          <a:ea typeface="宋体"/>
                        </a:rPr>
                        <a:t>和</a:t>
                      </a:r>
                      <a:r>
                        <a:rPr lang="en-US" sz="1400" kern="1050">
                          <a:effectLst/>
                          <a:latin typeface="Times New Roman"/>
                          <a:ea typeface="宋体"/>
                        </a:rPr>
                        <a:t>Width</a:t>
                      </a:r>
                      <a:r>
                        <a:rPr lang="zh-CN" sz="1400" kern="1050">
                          <a:effectLst/>
                          <a:latin typeface="Times New Roman"/>
                          <a:ea typeface="宋体"/>
                        </a:rPr>
                        <a:t>，分别用来设置窗体的高度和宽度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6592">
                <a:tc>
                  <a:txBody>
                    <a:bodyPr/>
                    <a:lstStyle/>
                    <a:p>
                      <a:pPr algn="l">
                        <a:lnSpc>
                          <a:spcPts val="1560"/>
                        </a:lnSpc>
                        <a:spcAft>
                          <a:spcPts val="0"/>
                        </a:spcAft>
                        <a:tabLst>
                          <a:tab pos="5328920" algn="r"/>
                        </a:tabLst>
                      </a:pPr>
                      <a:r>
                        <a:rPr lang="en-US" sz="1400" kern="1050">
                          <a:effectLst/>
                          <a:latin typeface="Times New Roman"/>
                          <a:ea typeface="宋体"/>
                        </a:rPr>
                        <a:t>Location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指定窗体在屏幕上的位置，是指窗体左上角的坐标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6592">
                <a:tc>
                  <a:txBody>
                    <a:bodyPr/>
                    <a:lstStyle/>
                    <a:p>
                      <a:pPr algn="l">
                        <a:lnSpc>
                          <a:spcPts val="1560"/>
                        </a:lnSpc>
                        <a:spcAft>
                          <a:spcPts val="0"/>
                        </a:spcAft>
                        <a:tabLst>
                          <a:tab pos="5328920" algn="r"/>
                        </a:tabLst>
                      </a:pPr>
                      <a:r>
                        <a:rPr lang="en-US" sz="1400" kern="1050">
                          <a:effectLst/>
                          <a:latin typeface="Times New Roman"/>
                          <a:ea typeface="宋体"/>
                        </a:rPr>
                        <a:t>Font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它有若干子属性，用来描述窗体上的字体信息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6592">
                <a:tc>
                  <a:txBody>
                    <a:bodyPr/>
                    <a:lstStyle/>
                    <a:p>
                      <a:pPr algn="l">
                        <a:lnSpc>
                          <a:spcPts val="1560"/>
                        </a:lnSpc>
                        <a:spcAft>
                          <a:spcPts val="0"/>
                        </a:spcAft>
                        <a:tabLst>
                          <a:tab pos="5328920" algn="r"/>
                        </a:tabLst>
                      </a:pPr>
                      <a:r>
                        <a:rPr lang="en-US" sz="1400" kern="1050">
                          <a:effectLst/>
                          <a:latin typeface="Times New Roman"/>
                          <a:ea typeface="宋体"/>
                        </a:rPr>
                        <a:t>IsMdiContainer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设置窗体是否是</a:t>
                      </a:r>
                      <a:r>
                        <a:rPr lang="en-US" sz="1400" kern="1050">
                          <a:effectLst/>
                          <a:latin typeface="Times New Roman"/>
                          <a:ea typeface="宋体"/>
                        </a:rPr>
                        <a:t>MDI</a:t>
                      </a:r>
                      <a:r>
                        <a:rPr lang="zh-CN" sz="1400" kern="1050">
                          <a:effectLst/>
                          <a:latin typeface="Times New Roman"/>
                          <a:ea typeface="宋体"/>
                        </a:rPr>
                        <a:t>性质的窗体。</a:t>
                      </a:r>
                      <a:r>
                        <a:rPr lang="en-US" sz="1400" kern="1050">
                          <a:effectLst/>
                          <a:latin typeface="Times New Roman"/>
                          <a:ea typeface="宋体"/>
                        </a:rPr>
                        <a:t>True</a:t>
                      </a:r>
                      <a:r>
                        <a:rPr lang="zh-CN" sz="1400" kern="1050">
                          <a:effectLst/>
                          <a:latin typeface="Times New Roman"/>
                          <a:ea typeface="宋体"/>
                        </a:rPr>
                        <a:t>表示是，</a:t>
                      </a:r>
                      <a:r>
                        <a:rPr lang="en-US" sz="1400" kern="1050">
                          <a:effectLst/>
                          <a:latin typeface="Times New Roman"/>
                          <a:ea typeface="宋体"/>
                        </a:rPr>
                        <a:t>False</a:t>
                      </a:r>
                      <a:r>
                        <a:rPr lang="zh-CN" sz="1400" kern="1050">
                          <a:effectLst/>
                          <a:latin typeface="Times New Roman"/>
                          <a:ea typeface="宋体"/>
                        </a:rPr>
                        <a:t>表示否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9776">
                <a:tc>
                  <a:txBody>
                    <a:bodyPr/>
                    <a:lstStyle/>
                    <a:p>
                      <a:pPr algn="l">
                        <a:lnSpc>
                          <a:spcPts val="1560"/>
                        </a:lnSpc>
                        <a:spcAft>
                          <a:spcPts val="0"/>
                        </a:spcAft>
                        <a:tabLst>
                          <a:tab pos="5328920" algn="r"/>
                        </a:tabLst>
                      </a:pPr>
                      <a:r>
                        <a:rPr lang="en-US" sz="1400" kern="1050">
                          <a:effectLst/>
                          <a:latin typeface="Times New Roman"/>
                          <a:ea typeface="宋体"/>
                        </a:rPr>
                        <a:t>TopMost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设置窗体是否处于所有窗体的最上方。</a:t>
                      </a:r>
                      <a:r>
                        <a:rPr lang="en-US" sz="1400" kern="1050">
                          <a:effectLst/>
                          <a:latin typeface="Times New Roman"/>
                          <a:ea typeface="宋体"/>
                        </a:rPr>
                        <a:t>True</a:t>
                      </a:r>
                      <a:r>
                        <a:rPr lang="zh-CN" sz="1400" kern="1050">
                          <a:effectLst/>
                          <a:latin typeface="Times New Roman"/>
                          <a:ea typeface="宋体"/>
                        </a:rPr>
                        <a:t>表示是，</a:t>
                      </a:r>
                      <a:r>
                        <a:rPr lang="en-US" sz="1400" kern="1050">
                          <a:effectLst/>
                          <a:latin typeface="Times New Roman"/>
                          <a:ea typeface="宋体"/>
                        </a:rPr>
                        <a:t>False</a:t>
                      </a:r>
                      <a:r>
                        <a:rPr lang="zh-CN" sz="1400" kern="1050">
                          <a:effectLst/>
                          <a:latin typeface="Times New Roman"/>
                          <a:ea typeface="宋体"/>
                        </a:rPr>
                        <a:t>表示否。把它设置为</a:t>
                      </a:r>
                      <a:r>
                        <a:rPr lang="en-US" sz="1400" kern="1050">
                          <a:effectLst/>
                          <a:latin typeface="Times New Roman"/>
                          <a:ea typeface="宋体"/>
                        </a:rPr>
                        <a:t>True</a:t>
                      </a:r>
                      <a:r>
                        <a:rPr lang="zh-CN" sz="1400" kern="1050">
                          <a:effectLst/>
                          <a:latin typeface="Times New Roman"/>
                          <a:ea typeface="宋体"/>
                        </a:rPr>
                        <a:t>，就可以使窗体即使在非激活状态，也能覆盖其他窗体。以前，</a:t>
                      </a:r>
                      <a:r>
                        <a:rPr lang="en-US" sz="1400" kern="1050">
                          <a:effectLst/>
                          <a:latin typeface="Times New Roman"/>
                          <a:ea typeface="宋体"/>
                        </a:rPr>
                        <a:t>Visual Basic 6.0</a:t>
                      </a:r>
                      <a:r>
                        <a:rPr lang="zh-CN" sz="1400" kern="1050">
                          <a:effectLst/>
                          <a:latin typeface="Times New Roman"/>
                          <a:ea typeface="宋体"/>
                        </a:rPr>
                        <a:t>为了实现这样的效果，需要借助于</a:t>
                      </a:r>
                      <a:r>
                        <a:rPr lang="en-US" sz="1400" kern="1050">
                          <a:effectLst/>
                          <a:latin typeface="Times New Roman"/>
                          <a:ea typeface="宋体"/>
                        </a:rPr>
                        <a:t>API</a:t>
                      </a:r>
                      <a:r>
                        <a:rPr lang="zh-CN" sz="1400" kern="1050">
                          <a:effectLst/>
                          <a:latin typeface="Times New Roman"/>
                          <a:ea typeface="宋体"/>
                        </a:rPr>
                        <a:t>调用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184">
                <a:tc>
                  <a:txBody>
                    <a:bodyPr/>
                    <a:lstStyle/>
                    <a:p>
                      <a:pPr algn="l">
                        <a:lnSpc>
                          <a:spcPts val="1560"/>
                        </a:lnSpc>
                        <a:spcAft>
                          <a:spcPts val="0"/>
                        </a:spcAft>
                        <a:tabLst>
                          <a:tab pos="5328920" algn="r"/>
                        </a:tabLst>
                      </a:pPr>
                      <a:r>
                        <a:rPr lang="en-US" sz="1400" kern="1050">
                          <a:effectLst/>
                          <a:latin typeface="Times New Roman"/>
                          <a:ea typeface="宋体"/>
                        </a:rPr>
                        <a:t>Enabled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设定窗体能否对事件产生影响。它有</a:t>
                      </a:r>
                      <a:r>
                        <a:rPr lang="en-US" sz="1400" kern="1050">
                          <a:effectLst/>
                          <a:latin typeface="Times New Roman"/>
                          <a:ea typeface="宋体"/>
                        </a:rPr>
                        <a:t>True</a:t>
                      </a:r>
                      <a:r>
                        <a:rPr lang="zh-CN" sz="1400" kern="1050">
                          <a:effectLst/>
                          <a:latin typeface="Times New Roman"/>
                          <a:ea typeface="宋体"/>
                        </a:rPr>
                        <a:t>和</a:t>
                      </a:r>
                      <a:r>
                        <a:rPr lang="en-US" sz="1400" kern="1050">
                          <a:effectLst/>
                          <a:latin typeface="Times New Roman"/>
                          <a:ea typeface="宋体"/>
                        </a:rPr>
                        <a:t>False</a:t>
                      </a:r>
                      <a:r>
                        <a:rPr lang="zh-CN" sz="1400" kern="1050">
                          <a:effectLst/>
                          <a:latin typeface="Times New Roman"/>
                          <a:ea typeface="宋体"/>
                        </a:rPr>
                        <a:t>两种情况，默认值是</a:t>
                      </a:r>
                      <a:r>
                        <a:rPr lang="en-US" sz="1400" kern="1050">
                          <a:effectLst/>
                          <a:latin typeface="Times New Roman"/>
                          <a:ea typeface="宋体"/>
                        </a:rPr>
                        <a:t>True</a:t>
                      </a:r>
                      <a:r>
                        <a:rPr lang="zh-CN" sz="1400" kern="1050">
                          <a:effectLst/>
                          <a:latin typeface="Times New Roman"/>
                          <a:ea typeface="宋体"/>
                        </a:rPr>
                        <a:t>，表示窗体能对事件产生影响，</a:t>
                      </a:r>
                      <a:r>
                        <a:rPr lang="en-US" sz="1400" kern="1050">
                          <a:effectLst/>
                          <a:latin typeface="Times New Roman"/>
                          <a:ea typeface="宋体"/>
                        </a:rPr>
                        <a:t>False</a:t>
                      </a:r>
                      <a:r>
                        <a:rPr lang="zh-CN" sz="1400" kern="1050">
                          <a:effectLst/>
                          <a:latin typeface="Times New Roman"/>
                          <a:ea typeface="宋体"/>
                        </a:rPr>
                        <a:t>表示禁用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184">
                <a:tc>
                  <a:txBody>
                    <a:bodyPr/>
                    <a:lstStyle/>
                    <a:p>
                      <a:pPr algn="l">
                        <a:lnSpc>
                          <a:spcPts val="1560"/>
                        </a:lnSpc>
                        <a:spcAft>
                          <a:spcPts val="0"/>
                        </a:spcAft>
                        <a:tabLst>
                          <a:tab pos="5328920" algn="r"/>
                        </a:tabLst>
                      </a:pPr>
                      <a:r>
                        <a:rPr lang="en-US" sz="1400" kern="1050">
                          <a:effectLst/>
                          <a:latin typeface="Times New Roman"/>
                          <a:ea typeface="宋体"/>
                        </a:rPr>
                        <a:t>WindowState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设置窗体运行时的状态，</a:t>
                      </a:r>
                      <a:r>
                        <a:rPr lang="en-US" sz="1400" kern="1050" dirty="0">
                          <a:effectLst/>
                          <a:latin typeface="Times New Roman"/>
                          <a:ea typeface="宋体"/>
                        </a:rPr>
                        <a:t>Normal</a:t>
                      </a:r>
                      <a:r>
                        <a:rPr lang="zh-CN" sz="1400" kern="1050" dirty="0">
                          <a:effectLst/>
                          <a:latin typeface="Times New Roman"/>
                          <a:ea typeface="宋体"/>
                        </a:rPr>
                        <a:t>是正常状态，此时的大小和位置由窗体的</a:t>
                      </a:r>
                      <a:r>
                        <a:rPr lang="en-US" sz="1400" kern="1050" dirty="0">
                          <a:effectLst/>
                          <a:latin typeface="Times New Roman"/>
                          <a:ea typeface="宋体"/>
                        </a:rPr>
                        <a:t>Width</a:t>
                      </a:r>
                      <a:r>
                        <a:rPr lang="zh-CN" sz="1400" kern="1050" dirty="0">
                          <a:effectLst/>
                          <a:latin typeface="Times New Roman"/>
                          <a:ea typeface="宋体"/>
                        </a:rPr>
                        <a:t>、</a:t>
                      </a:r>
                      <a:r>
                        <a:rPr lang="en-US" sz="1400" kern="1050" dirty="0">
                          <a:effectLst/>
                          <a:latin typeface="Times New Roman"/>
                          <a:ea typeface="宋体"/>
                        </a:rPr>
                        <a:t>Height</a:t>
                      </a:r>
                      <a:r>
                        <a:rPr lang="zh-CN" sz="1400" kern="1050" dirty="0">
                          <a:effectLst/>
                          <a:latin typeface="Times New Roman"/>
                          <a:ea typeface="宋体"/>
                        </a:rPr>
                        <a:t>、</a:t>
                      </a:r>
                      <a:r>
                        <a:rPr lang="en-US" sz="1400" kern="1050" dirty="0">
                          <a:effectLst/>
                          <a:latin typeface="Times New Roman"/>
                          <a:ea typeface="宋体"/>
                        </a:rPr>
                        <a:t>Left</a:t>
                      </a:r>
                      <a:r>
                        <a:rPr lang="zh-CN" sz="1400" kern="1050" dirty="0">
                          <a:effectLst/>
                          <a:latin typeface="Times New Roman"/>
                          <a:ea typeface="宋体"/>
                        </a:rPr>
                        <a:t>、</a:t>
                      </a:r>
                      <a:r>
                        <a:rPr lang="en-US" sz="1400" kern="1050" dirty="0">
                          <a:effectLst/>
                          <a:latin typeface="Times New Roman"/>
                          <a:ea typeface="宋体"/>
                        </a:rPr>
                        <a:t>Top</a:t>
                      </a:r>
                      <a:r>
                        <a:rPr lang="zh-CN" sz="1400" kern="1050" dirty="0">
                          <a:effectLst/>
                          <a:latin typeface="Times New Roman"/>
                          <a:ea typeface="宋体"/>
                        </a:rPr>
                        <a:t>决定，</a:t>
                      </a:r>
                      <a:r>
                        <a:rPr lang="en-US" sz="1400" kern="1050" dirty="0">
                          <a:effectLst/>
                          <a:latin typeface="Times New Roman"/>
                          <a:ea typeface="宋体"/>
                        </a:rPr>
                        <a:t>Minimized</a:t>
                      </a:r>
                      <a:r>
                        <a:rPr lang="zh-CN" sz="1400" kern="1050" dirty="0">
                          <a:effectLst/>
                          <a:latin typeface="Times New Roman"/>
                          <a:ea typeface="宋体"/>
                        </a:rPr>
                        <a:t>表示窗体将最小化成图标，</a:t>
                      </a:r>
                      <a:r>
                        <a:rPr lang="en-US" sz="1400" kern="1050" dirty="0">
                          <a:effectLst/>
                          <a:latin typeface="Times New Roman"/>
                          <a:ea typeface="宋体"/>
                        </a:rPr>
                        <a:t>Maximized</a:t>
                      </a:r>
                      <a:r>
                        <a:rPr lang="zh-CN" sz="1400" kern="1050" dirty="0">
                          <a:effectLst/>
                          <a:latin typeface="Times New Roman"/>
                          <a:ea typeface="宋体"/>
                        </a:rPr>
                        <a:t>表示窗体将最大化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638124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．窗体的常用方法</a:t>
            </a:r>
          </a:p>
        </p:txBody>
      </p:sp>
      <p:sp>
        <p:nvSpPr>
          <p:cNvPr id="3" name="TextBox 2"/>
          <p:cNvSpPr txBox="1"/>
          <p:nvPr/>
        </p:nvSpPr>
        <p:spPr>
          <a:xfrm>
            <a:off x="1127051" y="925033"/>
            <a:ext cx="9526772" cy="353943"/>
          </a:xfrm>
          <a:prstGeom prst="rect">
            <a:avLst/>
          </a:prstGeom>
          <a:noFill/>
        </p:spPr>
        <p:txBody>
          <a:bodyPr wrap="square" rtlCol="0">
            <a:spAutoFit/>
          </a:bodyPr>
          <a:lstStyle/>
          <a:p>
            <a:r>
              <a:rPr lang="en-US" altLang="zh-CN" dirty="0"/>
              <a:t>VB.NET</a:t>
            </a:r>
            <a:r>
              <a:rPr lang="zh-CN" altLang="zh-CN" dirty="0"/>
              <a:t>有多个方法和语句来控制窗体的加载、显示、隐藏、卸载等，表</a:t>
            </a:r>
            <a:r>
              <a:rPr lang="en-US" altLang="zh-CN" dirty="0"/>
              <a:t>2.3</a:t>
            </a:r>
            <a:r>
              <a:rPr lang="zh-CN" altLang="zh-CN" dirty="0"/>
              <a:t>列出了窗体的常用方法</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398749098"/>
              </p:ext>
            </p:extLst>
          </p:nvPr>
        </p:nvGraphicFramePr>
        <p:xfrm>
          <a:off x="2778612" y="1481212"/>
          <a:ext cx="5345430" cy="2091330"/>
        </p:xfrm>
        <a:graphic>
          <a:graphicData uri="http://schemas.openxmlformats.org/drawingml/2006/table">
            <a:tbl>
              <a:tblPr firstRow="1" firstCol="1" bandRow="1"/>
              <a:tblGrid>
                <a:gridCol w="1671584"/>
                <a:gridCol w="3673846"/>
              </a:tblGrid>
              <a:tr h="348555">
                <a:tc>
                  <a:txBody>
                    <a:bodyPr/>
                    <a:lstStyle/>
                    <a:p>
                      <a:pPr algn="ctr">
                        <a:lnSpc>
                          <a:spcPts val="1560"/>
                        </a:lnSpc>
                        <a:spcAft>
                          <a:spcPts val="0"/>
                        </a:spcAft>
                        <a:tabLst>
                          <a:tab pos="5328920" algn="r"/>
                        </a:tabLst>
                      </a:pPr>
                      <a:r>
                        <a:rPr lang="zh-CN" sz="1400" b="1" kern="1050">
                          <a:effectLst/>
                          <a:latin typeface="Times New Roman"/>
                          <a:ea typeface="宋体"/>
                        </a:rPr>
                        <a:t>方法</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功能</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48555">
                <a:tc>
                  <a:txBody>
                    <a:bodyPr/>
                    <a:lstStyle/>
                    <a:p>
                      <a:pPr algn="l">
                        <a:lnSpc>
                          <a:spcPts val="1560"/>
                        </a:lnSpc>
                        <a:spcAft>
                          <a:spcPts val="0"/>
                        </a:spcAft>
                        <a:tabLst>
                          <a:tab pos="5328920" algn="r"/>
                        </a:tabLst>
                      </a:pPr>
                      <a:r>
                        <a:rPr lang="en-US" sz="1400" kern="1050">
                          <a:effectLst/>
                          <a:latin typeface="Times New Roman"/>
                          <a:ea typeface="宋体"/>
                        </a:rPr>
                        <a:t>Show</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加载并显示窗体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8555">
                <a:tc>
                  <a:txBody>
                    <a:bodyPr/>
                    <a:lstStyle/>
                    <a:p>
                      <a:pPr algn="l">
                        <a:lnSpc>
                          <a:spcPts val="1560"/>
                        </a:lnSpc>
                        <a:spcAft>
                          <a:spcPts val="0"/>
                        </a:spcAft>
                        <a:tabLst>
                          <a:tab pos="5328920" algn="r"/>
                        </a:tabLst>
                      </a:pPr>
                      <a:r>
                        <a:rPr lang="en-US" sz="1400" kern="1050">
                          <a:effectLst/>
                          <a:latin typeface="Times New Roman"/>
                          <a:ea typeface="宋体"/>
                        </a:rPr>
                        <a:t>Close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关闭窗体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8555">
                <a:tc>
                  <a:txBody>
                    <a:bodyPr/>
                    <a:lstStyle/>
                    <a:p>
                      <a:pPr algn="l">
                        <a:lnSpc>
                          <a:spcPts val="1560"/>
                        </a:lnSpc>
                        <a:spcAft>
                          <a:spcPts val="0"/>
                        </a:spcAft>
                        <a:tabLst>
                          <a:tab pos="5328920" algn="r"/>
                        </a:tabLst>
                      </a:pPr>
                      <a:r>
                        <a:rPr lang="en-US" sz="1400" kern="1050">
                          <a:effectLst/>
                          <a:latin typeface="Times New Roman"/>
                          <a:ea typeface="宋体"/>
                        </a:rPr>
                        <a:t>Hide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隐藏窗体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8555">
                <a:tc>
                  <a:txBody>
                    <a:bodyPr/>
                    <a:lstStyle/>
                    <a:p>
                      <a:pPr algn="l">
                        <a:lnSpc>
                          <a:spcPts val="1560"/>
                        </a:lnSpc>
                        <a:spcAft>
                          <a:spcPts val="0"/>
                        </a:spcAft>
                        <a:tabLst>
                          <a:tab pos="5328920" algn="r"/>
                        </a:tabLst>
                      </a:pPr>
                      <a:r>
                        <a:rPr lang="en-US" sz="1400" kern="1050">
                          <a:effectLst/>
                          <a:latin typeface="Times New Roman"/>
                          <a:ea typeface="宋体"/>
                        </a:rPr>
                        <a:t>Update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重绘工作区的无效区域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8555">
                <a:tc>
                  <a:txBody>
                    <a:bodyPr/>
                    <a:lstStyle/>
                    <a:p>
                      <a:pPr algn="l">
                        <a:lnSpc>
                          <a:spcPts val="1560"/>
                        </a:lnSpc>
                        <a:spcAft>
                          <a:spcPts val="0"/>
                        </a:spcAft>
                        <a:tabLst>
                          <a:tab pos="5328920" algn="r"/>
                        </a:tabLst>
                      </a:pPr>
                      <a:r>
                        <a:rPr lang="en-US" sz="1400" kern="1050">
                          <a:effectLst/>
                          <a:latin typeface="Times New Roman"/>
                          <a:ea typeface="宋体"/>
                        </a:rPr>
                        <a:t>Refresh</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强制对象，使其工作区无效，并立即重绘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127051" y="3660245"/>
            <a:ext cx="3236784" cy="353943"/>
          </a:xfrm>
          <a:prstGeom prst="rect">
            <a:avLst/>
          </a:prstGeom>
        </p:spPr>
        <p:txBody>
          <a:bodyPr wrap="none">
            <a:spAutoFit/>
          </a:bodyPr>
          <a:lstStyle/>
          <a:p>
            <a:r>
              <a:rPr lang="zh-CN" altLang="zh-CN" dirty="0"/>
              <a:t>调用以上方法的语法格式如下：</a:t>
            </a:r>
          </a:p>
        </p:txBody>
      </p:sp>
      <p:sp>
        <p:nvSpPr>
          <p:cNvPr id="6" name="圆角矩形 5"/>
          <p:cNvSpPr/>
          <p:nvPr/>
        </p:nvSpPr>
        <p:spPr>
          <a:xfrm>
            <a:off x="1235092" y="4027463"/>
            <a:ext cx="8929633" cy="391597"/>
          </a:xfrm>
          <a:prstGeom prst="roundRect">
            <a:avLst/>
          </a:prstGeom>
          <a:solidFill>
            <a:schemeClr val="accent5">
              <a:lumMod val="40000"/>
              <a:lumOff val="60000"/>
            </a:schemeClr>
          </a:solidFill>
        </p:spPr>
        <p:txBody>
          <a:bodyPr wrap="square">
            <a:spAutoFit/>
          </a:bodyPr>
          <a:lstStyle/>
          <a:p>
            <a:r>
              <a:rPr lang="zh-CN" altLang="zh-CN" dirty="0"/>
              <a:t>窗体名</a:t>
            </a:r>
            <a:r>
              <a:rPr lang="en-US" altLang="zh-CN" dirty="0"/>
              <a:t>.</a:t>
            </a:r>
            <a:r>
              <a:rPr lang="zh-CN" altLang="zh-CN" dirty="0"/>
              <a:t>方法</a:t>
            </a:r>
            <a:r>
              <a:rPr lang="en-US" altLang="zh-CN" dirty="0"/>
              <a:t>( )</a:t>
            </a:r>
            <a:endParaRPr lang="zh-CN" altLang="zh-CN" dirty="0"/>
          </a:p>
        </p:txBody>
      </p:sp>
      <p:sp>
        <p:nvSpPr>
          <p:cNvPr id="7" name="矩形 6"/>
          <p:cNvSpPr/>
          <p:nvPr/>
        </p:nvSpPr>
        <p:spPr>
          <a:xfrm>
            <a:off x="621890" y="4493931"/>
            <a:ext cx="10031934" cy="615553"/>
          </a:xfrm>
          <a:prstGeom prst="rect">
            <a:avLst/>
          </a:prstGeom>
        </p:spPr>
        <p:txBody>
          <a:bodyPr wrap="square">
            <a:spAutoFit/>
          </a:bodyPr>
          <a:lstStyle/>
          <a:p>
            <a:pPr indent="446088"/>
            <a:r>
              <a:rPr lang="zh-CN" altLang="zh-CN" dirty="0"/>
              <a:t>使用窗体设计器创建的窗体本质上是类，当在运行中显示窗体的实例时，此类就用作创建新窗体的模板。</a:t>
            </a:r>
          </a:p>
        </p:txBody>
      </p:sp>
    </p:spTree>
    <p:extLst>
      <p:ext uri="{BB962C8B-B14F-4D97-AF65-F5344CB8AC3E}">
        <p14:creationId xmlns:p14="http://schemas.microsoft.com/office/powerpoint/2010/main" val="24778460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．窗体的常用方法</a:t>
            </a:r>
          </a:p>
        </p:txBody>
      </p:sp>
      <p:sp>
        <p:nvSpPr>
          <p:cNvPr id="3" name="TextBox 2"/>
          <p:cNvSpPr txBox="1"/>
          <p:nvPr/>
        </p:nvSpPr>
        <p:spPr>
          <a:xfrm>
            <a:off x="754912" y="861237"/>
            <a:ext cx="9877646" cy="1400383"/>
          </a:xfrm>
          <a:prstGeom prst="rect">
            <a:avLst/>
          </a:prstGeom>
          <a:noFill/>
        </p:spPr>
        <p:txBody>
          <a:bodyPr wrap="square" rtlCol="0">
            <a:spAutoFit/>
          </a:bodyPr>
          <a:lstStyle/>
          <a:p>
            <a:pPr indent="446088"/>
            <a:r>
              <a:rPr lang="zh-CN" altLang="zh-CN" dirty="0"/>
              <a:t>【例</a:t>
            </a:r>
            <a:r>
              <a:rPr lang="en-US" altLang="zh-CN" dirty="0"/>
              <a:t>2.2</a:t>
            </a:r>
            <a:r>
              <a:rPr lang="zh-CN" altLang="zh-CN" dirty="0"/>
              <a:t>】 在对窗体的本质有一定认识的基础上，利用以上介绍的窗体属性和方法，设计一个能在运行时不断创建新窗体的程序。</a:t>
            </a:r>
          </a:p>
          <a:p>
            <a:pPr indent="446088"/>
            <a:r>
              <a:rPr lang="zh-CN" altLang="zh-CN" dirty="0"/>
              <a:t>（</a:t>
            </a:r>
            <a:r>
              <a:rPr lang="en-US" altLang="zh-CN" dirty="0"/>
              <a:t>1</a:t>
            </a:r>
            <a:r>
              <a:rPr lang="zh-CN" altLang="zh-CN" dirty="0"/>
              <a:t>）创建</a:t>
            </a:r>
            <a:r>
              <a:rPr lang="en-US" altLang="zh-CN" dirty="0"/>
              <a:t>VB.NET</a:t>
            </a:r>
            <a:r>
              <a:rPr lang="zh-CN" altLang="zh-CN" dirty="0"/>
              <a:t>工程，名为</a:t>
            </a:r>
            <a:r>
              <a:rPr lang="en-US" altLang="zh-CN" dirty="0" err="1"/>
              <a:t>FormShow</a:t>
            </a:r>
            <a:r>
              <a:rPr lang="zh-CN" altLang="zh-CN" dirty="0"/>
              <a:t>。</a:t>
            </a:r>
          </a:p>
          <a:p>
            <a:pPr indent="446088"/>
            <a:r>
              <a:rPr lang="zh-CN" altLang="zh-CN" dirty="0"/>
              <a:t>（</a:t>
            </a:r>
            <a:r>
              <a:rPr lang="en-US" altLang="zh-CN" dirty="0"/>
              <a:t>2</a:t>
            </a:r>
            <a:r>
              <a:rPr lang="zh-CN" altLang="zh-CN" dirty="0"/>
              <a:t>）在“解决方案资源管理器”中右击工程名，从快捷菜单中选择“添加”→“</a:t>
            </a:r>
            <a:r>
              <a:rPr lang="en-US" altLang="zh-CN" dirty="0"/>
              <a:t>Windows</a:t>
            </a:r>
            <a:r>
              <a:rPr lang="zh-CN" altLang="zh-CN" dirty="0"/>
              <a:t>窗体”，在“添加新项”对话框中给新窗体命名为“</a:t>
            </a:r>
            <a:r>
              <a:rPr lang="en-US" altLang="zh-CN" dirty="0" err="1"/>
              <a:t>frmhello.vb</a:t>
            </a:r>
            <a:r>
              <a:rPr lang="zh-CN" altLang="zh-CN" dirty="0"/>
              <a:t>”，如图</a:t>
            </a:r>
            <a:r>
              <a:rPr lang="en-US" altLang="zh-CN" dirty="0"/>
              <a:t>2.6</a:t>
            </a:r>
            <a:r>
              <a:rPr lang="zh-CN" altLang="zh-CN" dirty="0"/>
              <a:t>所示</a:t>
            </a:r>
            <a:r>
              <a:rPr lang="zh-CN" altLang="zh-CN" dirty="0" smtClean="0"/>
              <a:t>。</a:t>
            </a:r>
            <a:endParaRPr lang="zh-CN" altLang="zh-CN" dirty="0"/>
          </a:p>
        </p:txBody>
      </p:sp>
      <p:pic>
        <p:nvPicPr>
          <p:cNvPr id="12290" name="Picture 2" descr="2t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150" y="2261620"/>
            <a:ext cx="5492861" cy="3867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9316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．窗体的常用方法</a:t>
            </a:r>
          </a:p>
        </p:txBody>
      </p:sp>
      <p:sp>
        <p:nvSpPr>
          <p:cNvPr id="3" name="矩形 2"/>
          <p:cNvSpPr/>
          <p:nvPr/>
        </p:nvSpPr>
        <p:spPr>
          <a:xfrm>
            <a:off x="1269003" y="900127"/>
            <a:ext cx="7322103" cy="353943"/>
          </a:xfrm>
          <a:prstGeom prst="rect">
            <a:avLst/>
          </a:prstGeom>
        </p:spPr>
        <p:txBody>
          <a:bodyPr wrap="square">
            <a:spAutoFit/>
          </a:bodyPr>
          <a:lstStyle/>
          <a:p>
            <a:r>
              <a:rPr lang="zh-CN" altLang="zh-CN" dirty="0"/>
              <a:t>（</a:t>
            </a:r>
            <a:r>
              <a:rPr lang="en-US" altLang="zh-CN" dirty="0"/>
              <a:t>3</a:t>
            </a:r>
            <a:r>
              <a:rPr lang="zh-CN" altLang="zh-CN" dirty="0"/>
              <a:t>）在窗体设计器中设计窗体</a:t>
            </a:r>
            <a:r>
              <a:rPr lang="en-US" altLang="zh-CN" dirty="0" err="1"/>
              <a:t>frmhello</a:t>
            </a:r>
            <a:r>
              <a:rPr lang="zh-CN" altLang="zh-CN" dirty="0"/>
              <a:t>的界面，效果如图</a:t>
            </a:r>
            <a:r>
              <a:rPr lang="en-US" altLang="zh-CN" dirty="0"/>
              <a:t>2.7</a:t>
            </a:r>
            <a:r>
              <a:rPr lang="zh-CN" altLang="zh-CN" dirty="0"/>
              <a:t>所示。</a:t>
            </a:r>
          </a:p>
        </p:txBody>
      </p:sp>
      <p:pic>
        <p:nvPicPr>
          <p:cNvPr id="13314" name="Picture 2"/>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a:stretch>
            <a:fillRect/>
          </a:stretch>
        </p:blipFill>
        <p:spPr bwMode="auto">
          <a:xfrm>
            <a:off x="1398477" y="1395927"/>
            <a:ext cx="2167930" cy="1060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093535" y="1499191"/>
            <a:ext cx="6592186" cy="1138773"/>
          </a:xfrm>
          <a:prstGeom prst="rect">
            <a:avLst/>
          </a:prstGeom>
          <a:noFill/>
        </p:spPr>
        <p:txBody>
          <a:bodyPr wrap="square" rtlCol="0">
            <a:spAutoFit/>
          </a:bodyPr>
          <a:lstStyle/>
          <a:p>
            <a:r>
              <a:rPr lang="zh-CN" altLang="zh-CN" dirty="0"/>
              <a:t>（</a:t>
            </a:r>
            <a:r>
              <a:rPr lang="en-US" altLang="zh-CN" dirty="0"/>
              <a:t>4</a:t>
            </a:r>
            <a:r>
              <a:rPr lang="zh-CN" altLang="zh-CN" dirty="0"/>
              <a:t>）在“解决方案资源管理器”中双击</a:t>
            </a:r>
            <a:r>
              <a:rPr lang="en-US" altLang="zh-CN" dirty="0"/>
              <a:t>Form1.vb</a:t>
            </a:r>
            <a:r>
              <a:rPr lang="zh-CN" altLang="zh-CN" dirty="0"/>
              <a:t>项，回到主窗体设计工作区，选择“窗体”，在属性窗口工具栏里单击“事件”</a:t>
            </a:r>
            <a:r>
              <a:rPr lang="zh-CN" altLang="zh-CN" dirty="0" smtClean="0"/>
              <a:t>（</a:t>
            </a:r>
            <a:r>
              <a:rPr lang="en-US" altLang="zh-CN" dirty="0" smtClean="0"/>
              <a:t>    </a:t>
            </a:r>
            <a:r>
              <a:rPr lang="zh-CN" altLang="zh-CN" dirty="0"/>
              <a:t>）按钮，在事件列表中双击</a:t>
            </a:r>
            <a:r>
              <a:rPr lang="en-US" altLang="zh-CN" dirty="0"/>
              <a:t>Click</a:t>
            </a:r>
            <a:r>
              <a:rPr lang="zh-CN" altLang="zh-CN" dirty="0"/>
              <a:t>行，进入代码编辑模式，输入程序代码（中间画框部分），如图</a:t>
            </a:r>
            <a:r>
              <a:rPr lang="en-US" altLang="zh-CN" dirty="0"/>
              <a:t>2.8</a:t>
            </a:r>
            <a:r>
              <a:rPr lang="zh-CN" altLang="zh-CN" dirty="0"/>
              <a:t>所示</a:t>
            </a:r>
            <a:r>
              <a:rPr lang="zh-CN" altLang="zh-CN" dirty="0" smtClean="0"/>
              <a:t>。</a:t>
            </a:r>
            <a:endParaRPr lang="zh-CN" altLang="zh-CN" dirty="0"/>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8622" y="1805026"/>
            <a:ext cx="264447" cy="24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2t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1495" y="2763947"/>
            <a:ext cx="5666243" cy="13721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031358" y="4256805"/>
            <a:ext cx="9441711" cy="353943"/>
          </a:xfrm>
          <a:prstGeom prst="rect">
            <a:avLst/>
          </a:prstGeom>
          <a:noFill/>
        </p:spPr>
        <p:txBody>
          <a:bodyPr wrap="square" rtlCol="0">
            <a:spAutoFit/>
          </a:bodyPr>
          <a:lstStyle/>
          <a:p>
            <a:r>
              <a:rPr lang="zh-CN" altLang="zh-CN" dirty="0"/>
              <a:t>（</a:t>
            </a:r>
            <a:r>
              <a:rPr lang="en-US" altLang="zh-CN" dirty="0"/>
              <a:t>5</a:t>
            </a:r>
            <a:r>
              <a:rPr lang="zh-CN" altLang="zh-CN" dirty="0"/>
              <a:t>）运行程序，上面代码将在单击窗体</a:t>
            </a:r>
            <a:r>
              <a:rPr lang="en-US" altLang="zh-CN" dirty="0"/>
              <a:t>Form1</a:t>
            </a:r>
            <a:r>
              <a:rPr lang="zh-CN" altLang="zh-CN" dirty="0"/>
              <a:t>后，自动加载</a:t>
            </a:r>
            <a:r>
              <a:rPr lang="en-US" altLang="zh-CN" dirty="0" err="1"/>
              <a:t>frmhello</a:t>
            </a:r>
            <a:r>
              <a:rPr lang="zh-CN" altLang="zh-CN" dirty="0"/>
              <a:t>窗体，效果如图</a:t>
            </a:r>
            <a:r>
              <a:rPr lang="en-US" altLang="zh-CN" dirty="0"/>
              <a:t>2.9</a:t>
            </a:r>
            <a:r>
              <a:rPr lang="zh-CN" altLang="zh-CN" dirty="0"/>
              <a:t>所示</a:t>
            </a:r>
            <a:r>
              <a:rPr lang="zh-CN" altLang="zh-CN" dirty="0" smtClean="0"/>
              <a:t>。</a:t>
            </a:r>
            <a:endParaRPr lang="zh-CN" altLang="zh-CN" dirty="0"/>
          </a:p>
        </p:txBody>
      </p:sp>
      <p:pic>
        <p:nvPicPr>
          <p:cNvPr id="13317" name="Picture 5"/>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757793" y="4610748"/>
            <a:ext cx="3464737" cy="17790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1784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3509" y="252975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0021" y="2747091"/>
            <a:ext cx="1069702" cy="1059378"/>
          </a:xfrm>
          <a:prstGeom prst="rect">
            <a:avLst/>
          </a:prstGeom>
          <a:noFill/>
        </p:spPr>
        <p:txBody>
          <a:bodyPr wrap="square" lIns="119792" tIns="59896" rIns="119792" bIns="59896" rtlCol="0">
            <a:spAutoFit/>
          </a:bodyPr>
          <a:lstStyle/>
          <a:p>
            <a:r>
              <a:rPr lang="en-US" altLang="zh-CN" sz="5900" b="1" dirty="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6083373" y="2786486"/>
            <a:ext cx="1475838" cy="490294"/>
          </a:xfrm>
          <a:prstGeom prst="rect">
            <a:avLst/>
          </a:prstGeom>
          <a:noFill/>
        </p:spPr>
        <p:txBody>
          <a:bodyPr wrap="square" lIns="119792" tIns="59896" rIns="119792" bIns="59896" rtlCol="0">
            <a:spAutoFit/>
          </a:bodyPr>
          <a:lstStyle/>
          <a:p>
            <a:r>
              <a:rPr lang="zh-CN" altLang="zh-CN" sz="2400" b="1" dirty="0" smtClean="0">
                <a:blipFill>
                  <a:blip r:embed="rId2"/>
                  <a:stretch>
                    <a:fillRect/>
                  </a:stretch>
                </a:blipFill>
                <a:latin typeface="微软雅黑" panose="020B0503020204020204" pitchFamily="34" charset="-122"/>
                <a:ea typeface="微软雅黑" panose="020B0503020204020204" pitchFamily="34" charset="-122"/>
              </a:rPr>
              <a:t>概</a:t>
            </a:r>
            <a:r>
              <a:rPr lang="en-US" altLang="zh-CN" sz="2400" b="1" dirty="0" smtClean="0">
                <a:blipFill>
                  <a:blip r:embed="rId2"/>
                  <a:stretch>
                    <a:fillRect/>
                  </a:stretch>
                </a:blipFill>
                <a:latin typeface="微软雅黑" panose="020B0503020204020204" pitchFamily="34" charset="-122"/>
                <a:ea typeface="微软雅黑" panose="020B0503020204020204" pitchFamily="34" charset="-122"/>
              </a:rPr>
              <a:t>      </a:t>
            </a:r>
            <a:r>
              <a:rPr lang="zh-CN" altLang="zh-CN" sz="2400" b="1" dirty="0" smtClean="0">
                <a:blipFill>
                  <a:blip r:embed="rId2"/>
                  <a:stretch>
                    <a:fillRect/>
                  </a:stretch>
                </a:blipFill>
                <a:latin typeface="微软雅黑" panose="020B0503020204020204" pitchFamily="34" charset="-122"/>
                <a:ea typeface="微软雅黑" panose="020B0503020204020204" pitchFamily="34" charset="-122"/>
              </a:rPr>
              <a:t>述</a:t>
            </a:r>
            <a:endParaRPr lang="zh-CN" altLang="en-US" sz="2400" b="1" dirty="0">
              <a:blipFill>
                <a:blip r:embed="rId2"/>
                <a:stretch>
                  <a:fillRect/>
                </a:stretch>
              </a:blip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299840" y="3292314"/>
            <a:ext cx="310488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2" name="文本占位符 5"/>
          <p:cNvSpPr txBox="1">
            <a:spLocks/>
          </p:cNvSpPr>
          <p:nvPr/>
        </p:nvSpPr>
        <p:spPr>
          <a:xfrm>
            <a:off x="5570275" y="3497860"/>
            <a:ext cx="8962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．窗体</a:t>
            </a:r>
          </a:p>
        </p:txBody>
      </p:sp>
      <p:sp>
        <p:nvSpPr>
          <p:cNvPr id="13" name="文本占位符 5"/>
          <p:cNvSpPr txBox="1">
            <a:spLocks/>
          </p:cNvSpPr>
          <p:nvPr/>
        </p:nvSpPr>
        <p:spPr>
          <a:xfrm>
            <a:off x="7111648" y="3497860"/>
            <a:ext cx="8962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．控件</a:t>
            </a:r>
          </a:p>
        </p:txBody>
      </p:sp>
      <p:sp>
        <p:nvSpPr>
          <p:cNvPr id="15" name="文本占位符 5"/>
          <p:cNvSpPr txBox="1">
            <a:spLocks/>
          </p:cNvSpPr>
          <p:nvPr/>
        </p:nvSpPr>
        <p:spPr>
          <a:xfrm>
            <a:off x="5570275" y="3921116"/>
            <a:ext cx="8962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．属性</a:t>
            </a:r>
          </a:p>
        </p:txBody>
      </p:sp>
      <p:sp>
        <p:nvSpPr>
          <p:cNvPr id="16" name="文本占位符 5"/>
          <p:cNvSpPr txBox="1">
            <a:spLocks/>
          </p:cNvSpPr>
          <p:nvPr/>
        </p:nvSpPr>
        <p:spPr>
          <a:xfrm>
            <a:off x="7107358" y="3921116"/>
            <a:ext cx="8962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．事件</a:t>
            </a:r>
          </a:p>
        </p:txBody>
      </p: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867645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400"/>
                                        <p:tgtEl>
                                          <p:spTgt spid="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400"/>
                                        <p:tgtEl>
                                          <p:spTgt spid="13"/>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400"/>
                                        <p:tgtEl>
                                          <p:spTgt spid="15"/>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400"/>
                                        <p:tgtEl>
                                          <p:spTgt spid="16"/>
                                        </p:tgtEl>
                                      </p:cBhvr>
                                    </p:animEffect>
                                  </p:childTnLst>
                                </p:cTn>
                              </p:par>
                            </p:childTnLst>
                          </p:cTn>
                        </p:par>
                        <p:par>
                          <p:cTn id="38" fill="hold">
                            <p:stCondLst>
                              <p:cond delay="2750"/>
                            </p:stCondLst>
                            <p:childTnLst>
                              <p:par>
                                <p:cTn id="39" presetID="2" presetClass="entr" presetSubtype="8"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325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2" presetClass="entr" presetSubtype="2"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righ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P spid="15" grpId="0" animBg="1"/>
      <p:bldP spid="16" grpId="0" animBg="1"/>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．窗体的事件</a:t>
            </a:r>
          </a:p>
        </p:txBody>
      </p:sp>
      <p:sp>
        <p:nvSpPr>
          <p:cNvPr id="3" name="矩形 2"/>
          <p:cNvSpPr/>
          <p:nvPr/>
        </p:nvSpPr>
        <p:spPr>
          <a:xfrm>
            <a:off x="1068917" y="871444"/>
            <a:ext cx="2640466" cy="353943"/>
          </a:xfrm>
          <a:prstGeom prst="rect">
            <a:avLst/>
          </a:prstGeom>
        </p:spPr>
        <p:txBody>
          <a:bodyPr wrap="none">
            <a:spAutoFit/>
          </a:bodyPr>
          <a:lstStyle/>
          <a:p>
            <a:r>
              <a:rPr lang="zh-CN" altLang="zh-CN" dirty="0"/>
              <a:t>窗体的常用事件见表</a:t>
            </a:r>
            <a:r>
              <a:rPr lang="en-US" altLang="zh-CN" dirty="0"/>
              <a:t>2.4</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3417657205"/>
              </p:ext>
            </p:extLst>
          </p:nvPr>
        </p:nvGraphicFramePr>
        <p:xfrm>
          <a:off x="2512798" y="1452267"/>
          <a:ext cx="5345430" cy="1503585"/>
        </p:xfrm>
        <a:graphic>
          <a:graphicData uri="http://schemas.openxmlformats.org/drawingml/2006/table">
            <a:tbl>
              <a:tblPr firstRow="1" firstCol="1" bandRow="1"/>
              <a:tblGrid>
                <a:gridCol w="1646331"/>
                <a:gridCol w="3699099"/>
              </a:tblGrid>
              <a:tr h="300717">
                <a:tc>
                  <a:txBody>
                    <a:bodyPr/>
                    <a:lstStyle/>
                    <a:p>
                      <a:pPr algn="ctr">
                        <a:lnSpc>
                          <a:spcPts val="1560"/>
                        </a:lnSpc>
                        <a:spcAft>
                          <a:spcPts val="0"/>
                        </a:spcAft>
                        <a:tabLst>
                          <a:tab pos="5328920" algn="r"/>
                        </a:tabLst>
                      </a:pPr>
                      <a:r>
                        <a:rPr lang="zh-CN" sz="1400" b="1" kern="1050">
                          <a:effectLst/>
                          <a:latin typeface="Times New Roman"/>
                          <a:ea typeface="宋体"/>
                        </a:rPr>
                        <a:t>事件</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功能</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0717">
                <a:tc>
                  <a:txBody>
                    <a:bodyPr/>
                    <a:lstStyle/>
                    <a:p>
                      <a:pPr algn="l">
                        <a:lnSpc>
                          <a:spcPts val="1560"/>
                        </a:lnSpc>
                        <a:spcAft>
                          <a:spcPts val="0"/>
                        </a:spcAft>
                        <a:tabLst>
                          <a:tab pos="5328920" algn="r"/>
                        </a:tabLst>
                      </a:pPr>
                      <a:r>
                        <a:rPr lang="en-US" sz="1400" kern="1050">
                          <a:effectLst/>
                          <a:latin typeface="Times New Roman"/>
                          <a:ea typeface="宋体"/>
                        </a:rPr>
                        <a:t>Load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加载窗体时触发该事件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0717">
                <a:tc>
                  <a:txBody>
                    <a:bodyPr/>
                    <a:lstStyle/>
                    <a:p>
                      <a:pPr algn="l">
                        <a:lnSpc>
                          <a:spcPts val="1560"/>
                        </a:lnSpc>
                        <a:spcAft>
                          <a:spcPts val="0"/>
                        </a:spcAft>
                        <a:tabLst>
                          <a:tab pos="5328920" algn="r"/>
                        </a:tabLst>
                      </a:pPr>
                      <a:r>
                        <a:rPr lang="en-US" sz="1400" kern="1050">
                          <a:effectLst/>
                          <a:latin typeface="Times New Roman"/>
                          <a:ea typeface="宋体"/>
                        </a:rPr>
                        <a:t>Activated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窗体活动时触发该事件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0717">
                <a:tc>
                  <a:txBody>
                    <a:bodyPr/>
                    <a:lstStyle/>
                    <a:p>
                      <a:pPr algn="l">
                        <a:lnSpc>
                          <a:spcPts val="1560"/>
                        </a:lnSpc>
                        <a:spcAft>
                          <a:spcPts val="0"/>
                        </a:spcAft>
                        <a:tabLst>
                          <a:tab pos="5328920" algn="r"/>
                        </a:tabLst>
                      </a:pPr>
                      <a:r>
                        <a:rPr lang="en-US" sz="1400" kern="1050">
                          <a:effectLst/>
                          <a:latin typeface="Times New Roman"/>
                          <a:ea typeface="宋体"/>
                        </a:rPr>
                        <a:t>Resize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窗体改变大小时触发该事件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0717">
                <a:tc>
                  <a:txBody>
                    <a:bodyPr/>
                    <a:lstStyle/>
                    <a:p>
                      <a:pPr algn="l">
                        <a:lnSpc>
                          <a:spcPts val="1560"/>
                        </a:lnSpc>
                        <a:spcAft>
                          <a:spcPts val="0"/>
                        </a:spcAft>
                        <a:tabLst>
                          <a:tab pos="5328920" algn="r"/>
                        </a:tabLst>
                      </a:pPr>
                      <a:r>
                        <a:rPr lang="en-US" sz="1400" kern="1050">
                          <a:effectLst/>
                          <a:latin typeface="Times New Roman"/>
                          <a:ea typeface="宋体"/>
                        </a:rPr>
                        <a:t>Click</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单击窗体时触发该事件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409238" y="3142056"/>
            <a:ext cx="10451805" cy="615553"/>
          </a:xfrm>
          <a:prstGeom prst="rect">
            <a:avLst/>
          </a:prstGeom>
          <a:noFill/>
        </p:spPr>
        <p:txBody>
          <a:bodyPr wrap="square" rtlCol="0">
            <a:spAutoFit/>
          </a:bodyPr>
          <a:lstStyle/>
          <a:p>
            <a:pPr indent="446088"/>
            <a:r>
              <a:rPr lang="zh-CN" altLang="zh-CN" dirty="0"/>
              <a:t>【例</a:t>
            </a:r>
            <a:r>
              <a:rPr lang="en-US" altLang="zh-CN" dirty="0"/>
              <a:t>2.3</a:t>
            </a:r>
            <a:r>
              <a:rPr lang="zh-CN" altLang="zh-CN" dirty="0"/>
              <a:t>】 编程使窗体响应以下事件：单击窗体（</a:t>
            </a:r>
            <a:r>
              <a:rPr lang="en-US" altLang="zh-CN" dirty="0"/>
              <a:t>Click</a:t>
            </a:r>
            <a:r>
              <a:rPr lang="zh-CN" altLang="zh-CN" dirty="0"/>
              <a:t>事件发生）时，窗体宽度增加</a:t>
            </a:r>
            <a:r>
              <a:rPr lang="en-US" altLang="zh-CN" dirty="0"/>
              <a:t>20</a:t>
            </a:r>
            <a:r>
              <a:rPr lang="zh-CN" altLang="zh-CN" dirty="0"/>
              <a:t>个像素点；当窗体大小改变（</a:t>
            </a:r>
            <a:r>
              <a:rPr lang="en-US" altLang="zh-CN" dirty="0"/>
              <a:t>Resize</a:t>
            </a:r>
            <a:r>
              <a:rPr lang="zh-CN" altLang="zh-CN" dirty="0"/>
              <a:t>事件发生）时，程序弹出消息框显示“我变宽了！”</a:t>
            </a:r>
            <a:r>
              <a:rPr lang="zh-CN" altLang="zh-CN" dirty="0" smtClean="0"/>
              <a:t>。</a:t>
            </a:r>
            <a:endParaRPr lang="zh-CN" altLang="zh-CN" dirty="0"/>
          </a:p>
        </p:txBody>
      </p:sp>
      <p:sp>
        <p:nvSpPr>
          <p:cNvPr id="34" name="燕尾形 33"/>
          <p:cNvSpPr/>
          <p:nvPr/>
        </p:nvSpPr>
        <p:spPr>
          <a:xfrm rot="5400000">
            <a:off x="1136022" y="3876636"/>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35" name="直接连接符 34"/>
          <p:cNvCxnSpPr/>
          <p:nvPr/>
        </p:nvCxnSpPr>
        <p:spPr>
          <a:xfrm>
            <a:off x="1271002" y="4308571"/>
            <a:ext cx="658962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矩形 47"/>
          <p:cNvSpPr>
            <a:spLocks noChangeArrowheads="1"/>
          </p:cNvSpPr>
          <p:nvPr/>
        </p:nvSpPr>
        <p:spPr bwMode="auto">
          <a:xfrm>
            <a:off x="1523685" y="3908858"/>
            <a:ext cx="6027687" cy="3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800" dirty="0"/>
              <a:t>（</a:t>
            </a:r>
            <a:r>
              <a:rPr lang="en-US" altLang="zh-CN" sz="1800" dirty="0"/>
              <a:t>1</a:t>
            </a:r>
            <a:r>
              <a:rPr lang="zh-CN" altLang="zh-CN" sz="1800" dirty="0"/>
              <a:t>）新建</a:t>
            </a:r>
            <a:r>
              <a:rPr lang="en-US" altLang="zh-CN" sz="1800" dirty="0"/>
              <a:t>VB.NET</a:t>
            </a:r>
            <a:r>
              <a:rPr lang="zh-CN" altLang="zh-CN" sz="1800" dirty="0"/>
              <a:t>工程，名为</a:t>
            </a:r>
            <a:r>
              <a:rPr lang="en-US" altLang="zh-CN" sz="1800" dirty="0" err="1"/>
              <a:t>FormSize</a:t>
            </a:r>
            <a:r>
              <a:rPr lang="zh-CN" altLang="zh-CN" sz="1800" dirty="0"/>
              <a:t>。</a:t>
            </a:r>
          </a:p>
        </p:txBody>
      </p:sp>
      <p:sp>
        <p:nvSpPr>
          <p:cNvPr id="37" name="燕尾形 36"/>
          <p:cNvSpPr/>
          <p:nvPr/>
        </p:nvSpPr>
        <p:spPr>
          <a:xfrm rot="5400000">
            <a:off x="1136022" y="4561294"/>
            <a:ext cx="269960" cy="431936"/>
          </a:xfrm>
          <a:prstGeom prst="chevron">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38" name="直接连接符 37"/>
          <p:cNvCxnSpPr/>
          <p:nvPr/>
        </p:nvCxnSpPr>
        <p:spPr>
          <a:xfrm>
            <a:off x="1271002" y="4993229"/>
            <a:ext cx="658962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矩形 47"/>
          <p:cNvSpPr>
            <a:spLocks noChangeArrowheads="1"/>
          </p:cNvSpPr>
          <p:nvPr/>
        </p:nvSpPr>
        <p:spPr bwMode="auto">
          <a:xfrm>
            <a:off x="1518869" y="4593517"/>
            <a:ext cx="6229706" cy="3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800" dirty="0"/>
              <a:t>（</a:t>
            </a:r>
            <a:r>
              <a:rPr lang="en-US" altLang="zh-CN" sz="1800" dirty="0"/>
              <a:t>2</a:t>
            </a:r>
            <a:r>
              <a:rPr lang="zh-CN" altLang="zh-CN" sz="1800" dirty="0"/>
              <a:t>）在设计器中将窗体调整到合适的大小。</a:t>
            </a:r>
          </a:p>
        </p:txBody>
      </p:sp>
      <p:sp>
        <p:nvSpPr>
          <p:cNvPr id="40" name="燕尾形 39"/>
          <p:cNvSpPr/>
          <p:nvPr/>
        </p:nvSpPr>
        <p:spPr>
          <a:xfrm rot="5400000">
            <a:off x="1124141" y="5288363"/>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41" name="直接连接符 40"/>
          <p:cNvCxnSpPr/>
          <p:nvPr/>
        </p:nvCxnSpPr>
        <p:spPr>
          <a:xfrm>
            <a:off x="1259121" y="5720299"/>
            <a:ext cx="8894972"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矩形 47"/>
          <p:cNvSpPr>
            <a:spLocks noChangeArrowheads="1"/>
          </p:cNvSpPr>
          <p:nvPr/>
        </p:nvSpPr>
        <p:spPr bwMode="auto">
          <a:xfrm>
            <a:off x="1502085" y="5303720"/>
            <a:ext cx="9523878" cy="3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800" dirty="0"/>
              <a:t>（</a:t>
            </a:r>
            <a:r>
              <a:rPr lang="en-US" altLang="zh-CN" sz="1800" dirty="0"/>
              <a:t>3</a:t>
            </a:r>
            <a:r>
              <a:rPr lang="zh-CN" altLang="zh-CN" sz="1800" dirty="0"/>
              <a:t>）在属性窗口的工具栏里单击“事件”按钮，分别进入相应事件的代码编辑模式。</a:t>
            </a:r>
          </a:p>
        </p:txBody>
      </p:sp>
    </p:spTree>
    <p:extLst>
      <p:ext uri="{BB962C8B-B14F-4D97-AF65-F5344CB8AC3E}">
        <p14:creationId xmlns:p14="http://schemas.microsoft.com/office/powerpoint/2010/main" val="64099761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par>
                          <p:cTn id="34" fill="hold">
                            <p:stCondLst>
                              <p:cond delay="4000"/>
                            </p:stCondLst>
                            <p:childTnLst>
                              <p:par>
                                <p:cTn id="35" presetID="47"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animBg="1"/>
      <p:bldP spid="36" grpId="0"/>
      <p:bldP spid="37" grpId="0" animBg="1"/>
      <p:bldP spid="39" grpId="0"/>
      <p:bldP spid="40"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20" name="文本框 9"/>
          <p:cNvSpPr txBox="1"/>
          <p:nvPr/>
        </p:nvSpPr>
        <p:spPr>
          <a:xfrm>
            <a:off x="621889" y="109260"/>
            <a:ext cx="511969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．窗体的事件</a:t>
            </a:r>
          </a:p>
        </p:txBody>
      </p:sp>
      <p:sp>
        <p:nvSpPr>
          <p:cNvPr id="2" name="矩形 1"/>
          <p:cNvSpPr/>
          <p:nvPr/>
        </p:nvSpPr>
        <p:spPr>
          <a:xfrm>
            <a:off x="1207172" y="756749"/>
            <a:ext cx="1683474" cy="353943"/>
          </a:xfrm>
          <a:prstGeom prst="rect">
            <a:avLst/>
          </a:prstGeom>
        </p:spPr>
        <p:txBody>
          <a:bodyPr wrap="none">
            <a:spAutoFit/>
          </a:bodyPr>
          <a:lstStyle/>
          <a:p>
            <a:r>
              <a:rPr lang="en-US" altLang="zh-CN" dirty="0"/>
              <a:t>Click</a:t>
            </a:r>
            <a:r>
              <a:rPr lang="zh-CN" altLang="zh-CN" dirty="0"/>
              <a:t>事件代码：</a:t>
            </a:r>
          </a:p>
        </p:txBody>
      </p:sp>
      <p:sp>
        <p:nvSpPr>
          <p:cNvPr id="3" name="TextBox 2"/>
          <p:cNvSpPr txBox="1"/>
          <p:nvPr/>
        </p:nvSpPr>
        <p:spPr>
          <a:xfrm>
            <a:off x="1377293" y="1110692"/>
            <a:ext cx="9159572" cy="1259919"/>
          </a:xfrm>
          <a:prstGeom prst="roundRect">
            <a:avLst>
              <a:gd name="adj" fmla="val 12447"/>
            </a:avLst>
          </a:prstGeom>
          <a:solidFill>
            <a:schemeClr val="accent5">
              <a:lumMod val="40000"/>
              <a:lumOff val="60000"/>
            </a:schemeClr>
          </a:solidFill>
        </p:spPr>
        <p:txBody>
          <a:bodyPr wrap="square" rtlCol="0">
            <a:spAutoFit/>
          </a:bodyPr>
          <a:lstStyle/>
          <a:p>
            <a:r>
              <a:rPr lang="en-US" altLang="zh-CN" dirty="0"/>
              <a:t>Private Sub Form1_Click(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Handles </a:t>
            </a:r>
            <a:r>
              <a:rPr lang="en-US" altLang="zh-CN" dirty="0" err="1"/>
              <a:t>MyBase.Click</a:t>
            </a:r>
            <a:endParaRPr lang="zh-CN" altLang="zh-CN" dirty="0"/>
          </a:p>
          <a:p>
            <a:r>
              <a:rPr lang="en-US" altLang="zh-CN" dirty="0"/>
              <a:t>    </a:t>
            </a:r>
            <a:r>
              <a:rPr lang="en-US" altLang="zh-CN" dirty="0" err="1"/>
              <a:t>Me.Width</a:t>
            </a:r>
            <a:r>
              <a:rPr lang="en-US" altLang="zh-CN" dirty="0"/>
              <a:t> = </a:t>
            </a:r>
            <a:r>
              <a:rPr lang="en-US" altLang="zh-CN" dirty="0" err="1"/>
              <a:t>Me.Width</a:t>
            </a:r>
            <a:r>
              <a:rPr lang="en-US" altLang="zh-CN" dirty="0"/>
              <a:t> + 20            ' </a:t>
            </a:r>
            <a:r>
              <a:rPr lang="zh-CN" altLang="zh-CN" dirty="0"/>
              <a:t>当单击窗体时让该窗体的宽度增加</a:t>
            </a:r>
            <a:r>
              <a:rPr lang="en-US" altLang="zh-CN" dirty="0"/>
              <a:t> 20 </a:t>
            </a:r>
            <a:r>
              <a:rPr lang="zh-CN" altLang="zh-CN" dirty="0"/>
              <a:t>个像素点</a:t>
            </a:r>
          </a:p>
          <a:p>
            <a:r>
              <a:rPr lang="en-US" altLang="zh-CN" dirty="0"/>
              <a:t>End </a:t>
            </a:r>
            <a:r>
              <a:rPr lang="en-US" altLang="zh-CN" dirty="0" smtClean="0"/>
              <a:t>Sub</a:t>
            </a:r>
            <a:endParaRPr lang="zh-CN" altLang="zh-CN" dirty="0"/>
          </a:p>
        </p:txBody>
      </p:sp>
      <p:sp>
        <p:nvSpPr>
          <p:cNvPr id="21" name="矩形 20"/>
          <p:cNvSpPr/>
          <p:nvPr/>
        </p:nvSpPr>
        <p:spPr>
          <a:xfrm>
            <a:off x="1207172" y="2470105"/>
            <a:ext cx="5940425" cy="615553"/>
          </a:xfrm>
          <a:prstGeom prst="rect">
            <a:avLst/>
          </a:prstGeom>
        </p:spPr>
        <p:txBody>
          <a:bodyPr>
            <a:spAutoFit/>
          </a:bodyPr>
          <a:lstStyle/>
          <a:p>
            <a:r>
              <a:rPr lang="zh-CN" altLang="zh-CN" dirty="0"/>
              <a:t>单击窗体，运行效果如图</a:t>
            </a:r>
            <a:r>
              <a:rPr lang="en-US" altLang="zh-CN" dirty="0"/>
              <a:t>2.10</a:t>
            </a:r>
            <a:r>
              <a:rPr lang="zh-CN" altLang="zh-CN" dirty="0"/>
              <a:t>（</a:t>
            </a:r>
            <a:r>
              <a:rPr lang="en-US" altLang="zh-CN" dirty="0"/>
              <a:t>a</a:t>
            </a:r>
            <a:r>
              <a:rPr lang="zh-CN" altLang="zh-CN" dirty="0"/>
              <a:t>）所示。</a:t>
            </a:r>
          </a:p>
          <a:p>
            <a:r>
              <a:rPr lang="en-US" altLang="zh-CN" dirty="0"/>
              <a:t>Resize</a:t>
            </a:r>
            <a:r>
              <a:rPr lang="zh-CN" altLang="zh-CN" dirty="0"/>
              <a:t>事件代码：</a:t>
            </a:r>
          </a:p>
        </p:txBody>
      </p:sp>
      <p:sp>
        <p:nvSpPr>
          <p:cNvPr id="22" name="TextBox 21"/>
          <p:cNvSpPr txBox="1"/>
          <p:nvPr/>
        </p:nvSpPr>
        <p:spPr>
          <a:xfrm>
            <a:off x="1377293" y="3133466"/>
            <a:ext cx="9159572" cy="1259919"/>
          </a:xfrm>
          <a:prstGeom prst="roundRect">
            <a:avLst/>
          </a:prstGeom>
          <a:solidFill>
            <a:schemeClr val="accent5">
              <a:lumMod val="40000"/>
              <a:lumOff val="60000"/>
            </a:schemeClr>
          </a:solidFill>
        </p:spPr>
        <p:txBody>
          <a:bodyPr wrap="square" rtlCol="0">
            <a:spAutoFit/>
          </a:bodyPr>
          <a:lstStyle/>
          <a:p>
            <a:r>
              <a:rPr lang="en-US" altLang="zh-CN" dirty="0"/>
              <a:t>Private Sub Form1_Resize(</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Handles </a:t>
            </a:r>
            <a:r>
              <a:rPr lang="en-US" altLang="zh-CN" dirty="0" err="1"/>
              <a:t>MyBase.Resize</a:t>
            </a:r>
            <a:endParaRPr lang="zh-CN" altLang="zh-CN" dirty="0"/>
          </a:p>
          <a:p>
            <a:r>
              <a:rPr lang="en-US" altLang="zh-CN" dirty="0"/>
              <a:t>    </a:t>
            </a:r>
            <a:r>
              <a:rPr lang="en-US" altLang="zh-CN" dirty="0" err="1"/>
              <a:t>MsgBox</a:t>
            </a:r>
            <a:r>
              <a:rPr lang="en-US" altLang="zh-CN" dirty="0"/>
              <a:t>("</a:t>
            </a:r>
            <a:r>
              <a:rPr lang="zh-CN" altLang="zh-CN" dirty="0"/>
              <a:t>我变宽了！</a:t>
            </a:r>
            <a:r>
              <a:rPr lang="en-US" altLang="zh-CN" dirty="0"/>
              <a:t>")               ' </a:t>
            </a:r>
            <a:r>
              <a:rPr lang="zh-CN" altLang="zh-CN" dirty="0"/>
              <a:t>当窗体改变大小时显示该消息</a:t>
            </a:r>
          </a:p>
          <a:p>
            <a:r>
              <a:rPr lang="en-US" altLang="zh-CN" dirty="0"/>
              <a:t>End </a:t>
            </a:r>
            <a:r>
              <a:rPr lang="en-US" altLang="zh-CN" dirty="0" smtClean="0"/>
              <a:t>Sub</a:t>
            </a:r>
            <a:endParaRPr lang="zh-CN" altLang="zh-CN" dirty="0"/>
          </a:p>
        </p:txBody>
      </p:sp>
      <p:sp>
        <p:nvSpPr>
          <p:cNvPr id="23" name="矩形 22"/>
          <p:cNvSpPr/>
          <p:nvPr/>
        </p:nvSpPr>
        <p:spPr>
          <a:xfrm>
            <a:off x="1207172" y="4529043"/>
            <a:ext cx="3082895" cy="353943"/>
          </a:xfrm>
          <a:prstGeom prst="rect">
            <a:avLst/>
          </a:prstGeom>
        </p:spPr>
        <p:txBody>
          <a:bodyPr wrap="none">
            <a:spAutoFit/>
          </a:bodyPr>
          <a:lstStyle/>
          <a:p>
            <a:r>
              <a:rPr lang="zh-CN" altLang="zh-CN" dirty="0"/>
              <a:t>运行效果如图</a:t>
            </a:r>
            <a:r>
              <a:rPr lang="en-US" altLang="zh-CN" dirty="0"/>
              <a:t>2.10</a:t>
            </a:r>
            <a:r>
              <a:rPr lang="zh-CN" altLang="zh-CN" dirty="0"/>
              <a:t>（</a:t>
            </a:r>
            <a:r>
              <a:rPr lang="en-US" altLang="zh-CN" dirty="0"/>
              <a:t>b</a:t>
            </a:r>
            <a:r>
              <a:rPr lang="zh-CN" altLang="zh-CN" dirty="0"/>
              <a:t>）所示。</a:t>
            </a:r>
          </a:p>
        </p:txBody>
      </p:sp>
      <p:pic>
        <p:nvPicPr>
          <p:cNvPr id="4098" name="Picture 2" descr="2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1424" y="4882986"/>
            <a:ext cx="6845256" cy="10493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234541"/>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50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751674" y="3297780"/>
            <a:ext cx="3718597"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控件及其属性</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8" name="TextBox 7"/>
          <p:cNvSpPr txBox="1"/>
          <p:nvPr/>
        </p:nvSpPr>
        <p:spPr>
          <a:xfrm>
            <a:off x="223276" y="1380531"/>
            <a:ext cx="11610754" cy="773125"/>
          </a:xfrm>
          <a:prstGeom prst="rect">
            <a:avLst/>
          </a:prstGeom>
          <a:noFill/>
        </p:spPr>
        <p:txBody>
          <a:bodyPr wrap="square" lIns="95088" tIns="47544" rIns="95088" bIns="47544" rtlCol="0">
            <a:spAutoFit/>
          </a:bodyPr>
          <a:lstStyle/>
          <a:p>
            <a:r>
              <a:rPr lang="zh-CN" altLang="zh-CN" sz="4400" dirty="0" smtClean="0">
                <a:solidFill>
                  <a:srgbClr val="C00000"/>
                </a:solidFill>
                <a:latin typeface="方正大黑简体" pitchFamily="2" charset="-122"/>
                <a:ea typeface="方正大黑简体" pitchFamily="2" charset="-122"/>
              </a:rPr>
              <a:t>第</a:t>
            </a:r>
            <a:r>
              <a:rPr lang="en-US" altLang="zh-CN" sz="4400" dirty="0" smtClean="0">
                <a:solidFill>
                  <a:srgbClr val="C00000"/>
                </a:solidFill>
                <a:latin typeface="方正大黑简体" pitchFamily="2" charset="-122"/>
                <a:ea typeface="方正大黑简体" pitchFamily="2" charset="-122"/>
              </a:rPr>
              <a:t>2</a:t>
            </a:r>
            <a:r>
              <a:rPr lang="zh-CN" altLang="zh-CN" sz="4400" dirty="0" smtClean="0">
                <a:solidFill>
                  <a:srgbClr val="C00000"/>
                </a:solidFill>
                <a:latin typeface="方正大黑简体" pitchFamily="2" charset="-122"/>
                <a:ea typeface="方正大黑简体" pitchFamily="2" charset="-122"/>
              </a:rPr>
              <a:t>章</a:t>
            </a:r>
            <a:r>
              <a:rPr lang="en-US" altLang="zh-CN" sz="4400" dirty="0" smtClean="0">
                <a:solidFill>
                  <a:srgbClr val="C00000"/>
                </a:solidFill>
                <a:latin typeface="方正大黑简体" pitchFamily="2" charset="-122"/>
                <a:ea typeface="方正大黑简体" pitchFamily="2" charset="-122"/>
              </a:rPr>
              <a:t>  </a:t>
            </a:r>
            <a:r>
              <a:rPr lang="en-US" altLang="zh-CN" sz="4400" dirty="0">
                <a:solidFill>
                  <a:srgbClr val="C00000"/>
                </a:solidFill>
                <a:latin typeface="方正大黑简体" pitchFamily="2" charset="-122"/>
                <a:ea typeface="方正大黑简体" pitchFamily="2" charset="-122"/>
              </a:rPr>
              <a:t>Visual Basic.NET</a:t>
            </a:r>
            <a:r>
              <a:rPr lang="zh-CN" altLang="zh-CN" sz="4400" dirty="0">
                <a:solidFill>
                  <a:srgbClr val="C00000"/>
                </a:solidFill>
                <a:latin typeface="方正大黑简体" pitchFamily="2" charset="-122"/>
                <a:ea typeface="方正大黑简体" pitchFamily="2" charset="-122"/>
              </a:rPr>
              <a:t>可视化程序设计入门</a:t>
            </a:r>
          </a:p>
        </p:txBody>
      </p:sp>
    </p:spTree>
    <p:extLst>
      <p:ext uri="{BB962C8B-B14F-4D97-AF65-F5344CB8AC3E}">
        <p14:creationId xmlns:p14="http://schemas.microsoft.com/office/powerpoint/2010/main" val="135495322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3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6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defPPr>
              <a:defRPr lang="zh-CN"/>
            </a:defPPr>
            <a:lvl1pPr>
              <a:defRPr sz="2300" b="1">
                <a:blipFill>
                  <a:blip r:embed="rId3"/>
                  <a:stretch>
                    <a:fillRect/>
                  </a:stretch>
                </a:blipFill>
                <a:latin typeface="微软雅黑" panose="020B0503020204020204" pitchFamily="34" charset="-122"/>
                <a:ea typeface="微软雅黑" panose="020B0503020204020204" pitchFamily="34" charset="-122"/>
              </a:defRPr>
            </a:lvl1pPr>
          </a:lstStyle>
          <a:p>
            <a:r>
              <a:rPr lang="zh-CN" altLang="zh-CN" dirty="0"/>
              <a:t>控件及其属性</a:t>
            </a:r>
          </a:p>
        </p:txBody>
      </p:sp>
      <p:sp>
        <p:nvSpPr>
          <p:cNvPr id="3" name="TextBox 2"/>
          <p:cNvSpPr txBox="1"/>
          <p:nvPr/>
        </p:nvSpPr>
        <p:spPr>
          <a:xfrm>
            <a:off x="1010093" y="893135"/>
            <a:ext cx="9579935" cy="877163"/>
          </a:xfrm>
          <a:prstGeom prst="rect">
            <a:avLst/>
          </a:prstGeom>
          <a:noFill/>
        </p:spPr>
        <p:txBody>
          <a:bodyPr wrap="square" rtlCol="0">
            <a:spAutoFit/>
          </a:bodyPr>
          <a:lstStyle/>
          <a:p>
            <a:pPr indent="446088"/>
            <a:r>
              <a:rPr lang="zh-CN" altLang="zh-CN" dirty="0"/>
              <a:t>控件本质上是继承自</a:t>
            </a:r>
            <a:r>
              <a:rPr lang="en-US" altLang="zh-CN" dirty="0"/>
              <a:t>Control</a:t>
            </a:r>
            <a:r>
              <a:rPr lang="zh-CN" altLang="zh-CN" dirty="0"/>
              <a:t>类的子类。事实上，</a:t>
            </a:r>
            <a:r>
              <a:rPr lang="en-US" altLang="zh-CN" dirty="0"/>
              <a:t>Windows</a:t>
            </a:r>
            <a:r>
              <a:rPr lang="zh-CN" altLang="zh-CN" dirty="0"/>
              <a:t>操作系统完全采用面向对象和组件化的设计理念，我们所见的一切</a:t>
            </a:r>
            <a:r>
              <a:rPr lang="en-US" altLang="zh-CN" dirty="0"/>
              <a:t>GUI</a:t>
            </a:r>
            <a:r>
              <a:rPr lang="zh-CN" altLang="zh-CN" dirty="0"/>
              <a:t>图形元素都是对象类，并且有着共同的祖先。关于这一点，请见图</a:t>
            </a:r>
            <a:r>
              <a:rPr lang="en-US" altLang="zh-CN" dirty="0"/>
              <a:t>2.11</a:t>
            </a:r>
            <a:r>
              <a:rPr lang="zh-CN" altLang="zh-CN" dirty="0"/>
              <a:t>中的族谱（注意圆角矩形框出的分支）</a:t>
            </a:r>
            <a:r>
              <a:rPr lang="zh-CN" altLang="zh-CN" dirty="0" smtClean="0"/>
              <a:t>。</a:t>
            </a:r>
            <a:endParaRPr lang="zh-CN" altLang="zh-CN"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767516104"/>
              </p:ext>
            </p:extLst>
          </p:nvPr>
        </p:nvGraphicFramePr>
        <p:xfrm>
          <a:off x="2817628" y="1945758"/>
          <a:ext cx="6448134" cy="3795823"/>
        </p:xfrm>
        <a:graphic>
          <a:graphicData uri="http://schemas.openxmlformats.org/presentationml/2006/ole">
            <mc:AlternateContent xmlns:mc="http://schemas.openxmlformats.org/markup-compatibility/2006">
              <mc:Choice xmlns:v="urn:schemas-microsoft-com:vml" Requires="v">
                <p:oleObj spid="_x0000_s5134" name="Visio" r:id="rId4" imgW="6551533" imgH="3873913" progId="Visio.Drawing.11">
                  <p:embed/>
                </p:oleObj>
              </mc:Choice>
              <mc:Fallback>
                <p:oleObj name="Visio" r:id="rId4" imgW="6551533" imgH="3873913"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628" y="1945758"/>
                        <a:ext cx="6448134" cy="3795823"/>
                      </a:xfrm>
                      <a:prstGeom prst="rect">
                        <a:avLst/>
                      </a:prstGeom>
                      <a:noFill/>
                    </p:spPr>
                  </p:pic>
                </p:oleObj>
              </mc:Fallback>
            </mc:AlternateContent>
          </a:graphicData>
        </a:graphic>
      </p:graphicFrame>
    </p:spTree>
    <p:extLst>
      <p:ext uri="{BB962C8B-B14F-4D97-AF65-F5344CB8AC3E}">
        <p14:creationId xmlns:p14="http://schemas.microsoft.com/office/powerpoint/2010/main" val="13253601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943262" y="2758375"/>
            <a:ext cx="22302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最基本的控件</a:t>
            </a:r>
            <a:endParaRPr lang="zh-CN" altLang="en-US" dirty="0"/>
          </a:p>
        </p:txBody>
      </p:sp>
      <p:cxnSp>
        <p:nvCxnSpPr>
          <p:cNvPr id="11" name="直接连接符 10"/>
          <p:cNvCxnSpPr/>
          <p:nvPr/>
        </p:nvCxnSpPr>
        <p:spPr>
          <a:xfrm>
            <a:off x="5262993" y="3246398"/>
            <a:ext cx="3381277"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69319" y="3407714"/>
            <a:ext cx="1361090"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．标签</a:t>
            </a:r>
          </a:p>
        </p:txBody>
      </p:sp>
      <p:sp>
        <p:nvSpPr>
          <p:cNvPr id="17" name="文本占位符 5"/>
          <p:cNvSpPr txBox="1">
            <a:spLocks/>
          </p:cNvSpPr>
          <p:nvPr/>
        </p:nvSpPr>
        <p:spPr>
          <a:xfrm>
            <a:off x="7089157" y="3398873"/>
            <a:ext cx="1393520"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smtClean="0">
                <a:solidFill>
                  <a:schemeClr val="tx1"/>
                </a:solidFill>
              </a:rPr>
              <a:t>2</a:t>
            </a:r>
            <a:r>
              <a:rPr lang="zh-CN" altLang="zh-CN" dirty="0" smtClean="0">
                <a:solidFill>
                  <a:schemeClr val="tx1"/>
                </a:solidFill>
              </a:rPr>
              <a:t>．</a:t>
            </a:r>
            <a:r>
              <a:rPr lang="zh-CN" altLang="zh-CN" dirty="0">
                <a:solidFill>
                  <a:schemeClr val="tx1"/>
                </a:solidFill>
              </a:rPr>
              <a:t>文本框 </a:t>
            </a:r>
          </a:p>
        </p:txBody>
      </p:sp>
      <p:sp>
        <p:nvSpPr>
          <p:cNvPr id="22" name="文本占位符 5"/>
          <p:cNvSpPr txBox="1">
            <a:spLocks/>
          </p:cNvSpPr>
          <p:nvPr/>
        </p:nvSpPr>
        <p:spPr>
          <a:xfrm>
            <a:off x="5369319" y="3804888"/>
            <a:ext cx="1361090"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．按钮</a:t>
            </a:r>
          </a:p>
        </p:txBody>
      </p:sp>
    </p:spTree>
    <p:extLst>
      <p:ext uri="{BB962C8B-B14F-4D97-AF65-F5344CB8AC3E}">
        <p14:creationId xmlns:p14="http://schemas.microsoft.com/office/powerpoint/2010/main" val="249689667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400"/>
                                        <p:tgtEl>
                                          <p:spTgt spid="16"/>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6" grpId="0" animBg="1"/>
      <p:bldP spid="17"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．标签</a:t>
            </a:r>
          </a:p>
        </p:txBody>
      </p:sp>
      <p:sp>
        <p:nvSpPr>
          <p:cNvPr id="3" name="TextBox 2"/>
          <p:cNvSpPr txBox="1"/>
          <p:nvPr/>
        </p:nvSpPr>
        <p:spPr>
          <a:xfrm>
            <a:off x="1272030" y="1031359"/>
            <a:ext cx="6645349" cy="615553"/>
          </a:xfrm>
          <a:prstGeom prst="rect">
            <a:avLst/>
          </a:prstGeom>
          <a:noFill/>
        </p:spPr>
        <p:txBody>
          <a:bodyPr wrap="square" rtlCol="0">
            <a:spAutoFit/>
          </a:bodyPr>
          <a:lstStyle/>
          <a:p>
            <a:r>
              <a:rPr lang="en-US" altLang="zh-CN" dirty="0"/>
              <a:t>Label</a:t>
            </a:r>
            <a:r>
              <a:rPr lang="zh-CN" altLang="zh-CN" dirty="0"/>
              <a:t>控件在工具箱中的条目及其在窗体中的显示外观如图</a:t>
            </a:r>
            <a:r>
              <a:rPr lang="en-US" altLang="zh-CN" dirty="0"/>
              <a:t>2.12</a:t>
            </a:r>
            <a:r>
              <a:rPr lang="zh-CN" altLang="zh-CN" dirty="0"/>
              <a:t>所示。</a:t>
            </a:r>
          </a:p>
          <a:p>
            <a:r>
              <a:rPr lang="zh-CN" altLang="zh-CN" dirty="0"/>
              <a:t>表</a:t>
            </a:r>
            <a:r>
              <a:rPr lang="en-US" altLang="zh-CN" dirty="0"/>
              <a:t>2.5</a:t>
            </a:r>
            <a:r>
              <a:rPr lang="zh-CN" altLang="zh-CN" dirty="0"/>
              <a:t>给出了</a:t>
            </a:r>
            <a:r>
              <a:rPr lang="en-US" altLang="zh-CN" dirty="0"/>
              <a:t>Label</a:t>
            </a:r>
            <a:r>
              <a:rPr lang="zh-CN" altLang="zh-CN" dirty="0"/>
              <a:t>控件的常用属性</a:t>
            </a:r>
            <a:r>
              <a:rPr lang="zh-CN" altLang="zh-CN" dirty="0" smtClean="0"/>
              <a:t>。</a:t>
            </a:r>
            <a:endParaRPr lang="zh-CN" altLang="zh-CN" dirty="0"/>
          </a:p>
        </p:txBody>
      </p:sp>
      <p:pic>
        <p:nvPicPr>
          <p:cNvPr id="6145" name="Picture 1" descr="2t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4715" y="839970"/>
            <a:ext cx="2178234" cy="19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3537936135"/>
              </p:ext>
            </p:extLst>
          </p:nvPr>
        </p:nvGraphicFramePr>
        <p:xfrm>
          <a:off x="1381151" y="1866135"/>
          <a:ext cx="6199863" cy="2557008"/>
        </p:xfrm>
        <a:graphic>
          <a:graphicData uri="http://schemas.openxmlformats.org/drawingml/2006/table">
            <a:tbl>
              <a:tblPr firstRow="1" firstCol="1" bandRow="1"/>
              <a:tblGrid>
                <a:gridCol w="1400876"/>
                <a:gridCol w="4798987"/>
              </a:tblGrid>
              <a:tr h="284112">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4112">
                <a:tc>
                  <a:txBody>
                    <a:bodyPr/>
                    <a:lstStyle/>
                    <a:p>
                      <a:pPr algn="l">
                        <a:lnSpc>
                          <a:spcPts val="1560"/>
                        </a:lnSpc>
                        <a:spcAft>
                          <a:spcPts val="0"/>
                        </a:spcAft>
                        <a:tabLst>
                          <a:tab pos="5328920" algn="r"/>
                        </a:tabLst>
                      </a:pPr>
                      <a:r>
                        <a:rPr lang="en-US" sz="1400" kern="1050">
                          <a:effectLst/>
                          <a:latin typeface="Times New Roman"/>
                          <a:ea typeface="宋体"/>
                        </a:rPr>
                        <a:t>Autosize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设置标签能自动调整大小，以显示所有的内容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BorderStyle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设置标签是否具有边框以及边框的样式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设置标签的名称，默认标签名为</a:t>
                      </a:r>
                      <a:r>
                        <a:rPr lang="en-US" sz="1400" kern="1050">
                          <a:effectLst/>
                          <a:latin typeface="Times New Roman"/>
                          <a:ea typeface="宋体"/>
                        </a:rPr>
                        <a:t>Label1</a:t>
                      </a:r>
                      <a:r>
                        <a:rPr lang="zh-CN" sz="1400" kern="1050">
                          <a:effectLst/>
                          <a:latin typeface="Times New Roman"/>
                          <a:ea typeface="宋体"/>
                        </a:rPr>
                        <a:t>，</a:t>
                      </a:r>
                      <a:r>
                        <a:rPr lang="en-US" sz="1400" kern="1050">
                          <a:effectLst/>
                          <a:latin typeface="Times New Roman"/>
                          <a:ea typeface="宋体"/>
                        </a:rPr>
                        <a:t>Label2</a:t>
                      </a:r>
                      <a:r>
                        <a:rPr lang="zh-CN" sz="1400" kern="105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Image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设置标签的背景图像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TabIndex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设置标签的索引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设置标签上显示的文本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设置标签上显示字符的对齐方式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112">
                <a:tc>
                  <a:txBody>
                    <a:bodyPr/>
                    <a:lstStyle/>
                    <a:p>
                      <a:pPr algn="l">
                        <a:lnSpc>
                          <a:spcPts val="1560"/>
                        </a:lnSpc>
                        <a:spcAft>
                          <a:spcPts val="0"/>
                        </a:spcAft>
                        <a:tabLst>
                          <a:tab pos="5328920" algn="r"/>
                        </a:tabLst>
                      </a:pPr>
                      <a:r>
                        <a:rPr lang="en-US" sz="1400" kern="1050">
                          <a:effectLst/>
                          <a:latin typeface="Times New Roman"/>
                          <a:ea typeface="宋体"/>
                        </a:rPr>
                        <a:t>Visible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设置标签是否显示在窗体上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22187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．文本框</a:t>
            </a:r>
          </a:p>
        </p:txBody>
      </p:sp>
      <p:sp>
        <p:nvSpPr>
          <p:cNvPr id="3" name="TextBox 2"/>
          <p:cNvSpPr txBox="1"/>
          <p:nvPr/>
        </p:nvSpPr>
        <p:spPr>
          <a:xfrm>
            <a:off x="978195" y="882502"/>
            <a:ext cx="9537405" cy="615553"/>
          </a:xfrm>
          <a:prstGeom prst="rect">
            <a:avLst/>
          </a:prstGeom>
          <a:noFill/>
        </p:spPr>
        <p:txBody>
          <a:bodyPr wrap="square" rtlCol="0">
            <a:spAutoFit/>
          </a:bodyPr>
          <a:lstStyle/>
          <a:p>
            <a:pPr indent="446088"/>
            <a:r>
              <a:rPr lang="zh-CN" altLang="zh-CN" dirty="0"/>
              <a:t>文本框（</a:t>
            </a:r>
            <a:r>
              <a:rPr lang="en-US" altLang="zh-CN" dirty="0" err="1"/>
              <a:t>TextBox</a:t>
            </a:r>
            <a:r>
              <a:rPr lang="zh-CN" altLang="zh-CN" dirty="0"/>
              <a:t>）控件用来显示输入和输出的文本信息，是开发应用程序时最常用的控件之一，其在工具箱中的条目及在窗体中的显示外观如图</a:t>
            </a:r>
            <a:r>
              <a:rPr lang="en-US" altLang="zh-CN" dirty="0"/>
              <a:t>2.13</a:t>
            </a:r>
            <a:r>
              <a:rPr lang="zh-CN" altLang="zh-CN" dirty="0"/>
              <a:t>所示</a:t>
            </a:r>
            <a:r>
              <a:rPr lang="zh-CN" altLang="zh-CN" dirty="0" smtClean="0"/>
              <a:t>。</a:t>
            </a:r>
            <a:endParaRPr lang="zh-CN" altLang="zh-CN" dirty="0"/>
          </a:p>
        </p:txBody>
      </p:sp>
      <p:pic>
        <p:nvPicPr>
          <p:cNvPr id="7170" name="Picture 2" descr="2t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3614" y="1586947"/>
            <a:ext cx="2091883" cy="17990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78195" y="3593805"/>
            <a:ext cx="9537405" cy="615553"/>
          </a:xfrm>
          <a:prstGeom prst="rect">
            <a:avLst/>
          </a:prstGeom>
          <a:noFill/>
        </p:spPr>
        <p:txBody>
          <a:bodyPr wrap="square" rtlCol="0">
            <a:spAutoFit/>
          </a:bodyPr>
          <a:lstStyle/>
          <a:p>
            <a:pPr indent="446088"/>
            <a:r>
              <a:rPr lang="en-US" altLang="zh-CN" dirty="0" err="1"/>
              <a:t>TextBox</a:t>
            </a:r>
            <a:r>
              <a:rPr lang="zh-CN" altLang="zh-CN" dirty="0"/>
              <a:t>控件是相当灵活的数据显示工具，通常用于编辑文本，不过也可使其成为只读控件。它可以显示单行或多行文本；还可以对文本换行、控件大小及添加基本格式进行设置</a:t>
            </a:r>
            <a:r>
              <a:rPr lang="zh-CN" altLang="zh-CN" dirty="0" smtClean="0"/>
              <a:t>。</a:t>
            </a:r>
            <a:endParaRPr lang="zh-CN" altLang="zh-CN" dirty="0"/>
          </a:p>
        </p:txBody>
      </p:sp>
    </p:spTree>
    <p:extLst>
      <p:ext uri="{BB962C8B-B14F-4D97-AF65-F5344CB8AC3E}">
        <p14:creationId xmlns:p14="http://schemas.microsoft.com/office/powerpoint/2010/main" val="33853650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．文本框</a:t>
            </a:r>
          </a:p>
        </p:txBody>
      </p:sp>
      <p:sp>
        <p:nvSpPr>
          <p:cNvPr id="3" name="矩形 2"/>
          <p:cNvSpPr/>
          <p:nvPr/>
        </p:nvSpPr>
        <p:spPr>
          <a:xfrm>
            <a:off x="1337495" y="860811"/>
            <a:ext cx="3761992" cy="353943"/>
          </a:xfrm>
          <a:prstGeom prst="rect">
            <a:avLst/>
          </a:prstGeom>
        </p:spPr>
        <p:txBody>
          <a:bodyPr wrap="none">
            <a:spAutoFit/>
          </a:bodyPr>
          <a:lstStyle/>
          <a:p>
            <a:r>
              <a:rPr lang="zh-CN" altLang="zh-CN" dirty="0"/>
              <a:t>表</a:t>
            </a:r>
            <a:r>
              <a:rPr lang="en-US" altLang="zh-CN" dirty="0"/>
              <a:t>2.6</a:t>
            </a:r>
            <a:r>
              <a:rPr lang="zh-CN" altLang="zh-CN" dirty="0"/>
              <a:t>列出了</a:t>
            </a:r>
            <a:r>
              <a:rPr lang="en-US" altLang="zh-CN" dirty="0" err="1"/>
              <a:t>TextBox</a:t>
            </a:r>
            <a:r>
              <a:rPr lang="zh-CN" altLang="zh-CN" dirty="0"/>
              <a:t>控件的常用属性。</a:t>
            </a:r>
          </a:p>
        </p:txBody>
      </p:sp>
      <p:graphicFrame>
        <p:nvGraphicFramePr>
          <p:cNvPr id="4" name="表格 3"/>
          <p:cNvGraphicFramePr>
            <a:graphicFrameLocks noGrp="1"/>
          </p:cNvGraphicFramePr>
          <p:nvPr>
            <p:extLst>
              <p:ext uri="{D42A27DB-BD31-4B8C-83A1-F6EECF244321}">
                <p14:modId xmlns:p14="http://schemas.microsoft.com/office/powerpoint/2010/main" val="1760882824"/>
              </p:ext>
            </p:extLst>
          </p:nvPr>
        </p:nvGraphicFramePr>
        <p:xfrm>
          <a:off x="1244009" y="1318725"/>
          <a:ext cx="9558670" cy="4805627"/>
        </p:xfrm>
        <a:graphic>
          <a:graphicData uri="http://schemas.openxmlformats.org/drawingml/2006/table">
            <a:tbl>
              <a:tblPr firstRow="1" firstCol="1" bandRow="1"/>
              <a:tblGrid>
                <a:gridCol w="1490049"/>
                <a:gridCol w="8068621"/>
              </a:tblGrid>
              <a:tr h="247444">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710498">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用来存放数据。它的内容可预先输入，向控件赋予初始值。运行时，该属性用于取得用户输入的字符或向</a:t>
                      </a:r>
                      <a:r>
                        <a:rPr lang="en-US" sz="1400" kern="1050">
                          <a:effectLst/>
                          <a:latin typeface="Times New Roman"/>
                          <a:ea typeface="宋体"/>
                        </a:rPr>
                        <a:t>Text</a:t>
                      </a:r>
                      <a:r>
                        <a:rPr lang="zh-CN" sz="1400" kern="1050">
                          <a:effectLst/>
                          <a:latin typeface="Times New Roman"/>
                          <a:ea typeface="宋体"/>
                        </a:rPr>
                        <a:t>属性指定一个新值以替换现有文本。它是一个字符串，可以和</a:t>
                      </a:r>
                      <a:r>
                        <a:rPr lang="en-US" sz="1400" kern="1050">
                          <a:effectLst/>
                          <a:latin typeface="Times New Roman"/>
                          <a:ea typeface="宋体"/>
                        </a:rPr>
                        <a:t>Visual Basic</a:t>
                      </a:r>
                      <a:r>
                        <a:rPr lang="zh-CN" sz="1400" kern="1050">
                          <a:effectLst/>
                          <a:latin typeface="Times New Roman"/>
                          <a:ea typeface="宋体"/>
                        </a:rPr>
                        <a:t>的普通字符串变量一样使用</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444">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用来设定输入文字的对齐方式</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971">
                <a:tc>
                  <a:txBody>
                    <a:bodyPr/>
                    <a:lstStyle/>
                    <a:p>
                      <a:pPr algn="l">
                        <a:lnSpc>
                          <a:spcPts val="1560"/>
                        </a:lnSpc>
                        <a:spcAft>
                          <a:spcPts val="0"/>
                        </a:spcAft>
                        <a:tabLst>
                          <a:tab pos="5328920" algn="r"/>
                        </a:tabLst>
                      </a:pPr>
                      <a:r>
                        <a:rPr lang="en-US" sz="1400" kern="1050">
                          <a:effectLst/>
                          <a:latin typeface="Times New Roman"/>
                          <a:ea typeface="宋体"/>
                        </a:rPr>
                        <a:t>MultiLine</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用来设置文本框是否能接受多行文字。如果其值为</a:t>
                      </a:r>
                      <a:r>
                        <a:rPr lang="en-US" sz="1400" kern="1050">
                          <a:effectLst/>
                          <a:latin typeface="Times New Roman"/>
                          <a:ea typeface="宋体"/>
                        </a:rPr>
                        <a:t>False</a:t>
                      </a:r>
                      <a:r>
                        <a:rPr lang="zh-CN" sz="1400" kern="1050">
                          <a:effectLst/>
                          <a:latin typeface="Times New Roman"/>
                          <a:ea typeface="宋体"/>
                        </a:rPr>
                        <a:t>，表示文本框只能接受单行文本；如果为</a:t>
                      </a:r>
                      <a:r>
                        <a:rPr lang="en-US" sz="1400" kern="1050">
                          <a:effectLst/>
                          <a:latin typeface="Times New Roman"/>
                          <a:ea typeface="宋体"/>
                        </a:rPr>
                        <a:t>True</a:t>
                      </a:r>
                      <a:r>
                        <a:rPr lang="zh-CN" sz="1400" kern="1050">
                          <a:effectLst/>
                          <a:latin typeface="Times New Roman"/>
                          <a:ea typeface="宋体"/>
                        </a:rPr>
                        <a:t>，表示输入较长的字符串时可以自动换行</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0498">
                <a:tc>
                  <a:txBody>
                    <a:bodyPr/>
                    <a:lstStyle/>
                    <a:p>
                      <a:pPr algn="l">
                        <a:lnSpc>
                          <a:spcPts val="1560"/>
                        </a:lnSpc>
                        <a:spcAft>
                          <a:spcPts val="0"/>
                        </a:spcAft>
                        <a:tabLst>
                          <a:tab pos="5328920" algn="r"/>
                        </a:tabLst>
                      </a:pPr>
                      <a:r>
                        <a:rPr lang="en-US" sz="1400" kern="1050">
                          <a:effectLst/>
                          <a:latin typeface="Times New Roman"/>
                          <a:ea typeface="宋体"/>
                        </a:rPr>
                        <a:t>MaxLengh</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用来设置文本框中所能放入的最大字符长度，默认值为</a:t>
                      </a:r>
                      <a:r>
                        <a:rPr lang="en-US" sz="1400" kern="1050">
                          <a:effectLst/>
                          <a:latin typeface="Times New Roman"/>
                          <a:ea typeface="宋体"/>
                        </a:rPr>
                        <a:t>32767</a:t>
                      </a:r>
                      <a:r>
                        <a:rPr lang="zh-CN" sz="1400" kern="1050">
                          <a:effectLst/>
                          <a:latin typeface="Times New Roman"/>
                          <a:ea typeface="宋体"/>
                        </a:rPr>
                        <a:t>。如果在程序代码中将长度超过</a:t>
                      </a:r>
                      <a:r>
                        <a:rPr lang="en-US" sz="1400" kern="1050">
                          <a:effectLst/>
                          <a:latin typeface="Times New Roman"/>
                          <a:ea typeface="宋体"/>
                        </a:rPr>
                        <a:t>MaxLength</a:t>
                      </a:r>
                      <a:r>
                        <a:rPr lang="zh-CN" sz="1400" kern="1050">
                          <a:effectLst/>
                          <a:latin typeface="Times New Roman"/>
                          <a:ea typeface="宋体"/>
                        </a:rPr>
                        <a:t>属性设置值的文本赋给文本框，</a:t>
                      </a:r>
                      <a:r>
                        <a:rPr lang="en-US" sz="1400" kern="1050">
                          <a:effectLst/>
                          <a:latin typeface="Times New Roman"/>
                          <a:ea typeface="宋体"/>
                        </a:rPr>
                        <a:t>VB.NET</a:t>
                      </a:r>
                      <a:r>
                        <a:rPr lang="zh-CN" sz="1400" kern="1050">
                          <a:effectLst/>
                          <a:latin typeface="Times New Roman"/>
                          <a:ea typeface="宋体"/>
                        </a:rPr>
                        <a:t>并不产生错误，但只赋给</a:t>
                      </a:r>
                      <a:r>
                        <a:rPr lang="en-US" sz="1400" kern="1050">
                          <a:effectLst/>
                          <a:latin typeface="Times New Roman"/>
                          <a:ea typeface="宋体"/>
                        </a:rPr>
                        <a:t>Text</a:t>
                      </a:r>
                      <a:r>
                        <a:rPr lang="zh-CN" sz="1400" kern="1050">
                          <a:effectLst/>
                          <a:latin typeface="Times New Roman"/>
                          <a:ea typeface="宋体"/>
                        </a:rPr>
                        <a:t>属性最大数量的字符，而额外的字符被截去。改变该属性不会对</a:t>
                      </a:r>
                      <a:r>
                        <a:rPr lang="en-US" sz="1400" kern="1050">
                          <a:effectLst/>
                          <a:latin typeface="Times New Roman"/>
                          <a:ea typeface="宋体"/>
                        </a:rPr>
                        <a:t>TextBox</a:t>
                      </a:r>
                      <a:r>
                        <a:rPr lang="zh-CN" sz="1400" kern="1050">
                          <a:effectLst/>
                          <a:latin typeface="Times New Roman"/>
                          <a:ea typeface="宋体"/>
                        </a:rPr>
                        <a:t>的当前内容产生影响，但将影响到以后内容的改变</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971">
                <a:tc>
                  <a:txBody>
                    <a:bodyPr/>
                    <a:lstStyle/>
                    <a:p>
                      <a:pPr algn="l">
                        <a:lnSpc>
                          <a:spcPts val="1560"/>
                        </a:lnSpc>
                        <a:spcAft>
                          <a:spcPts val="0"/>
                        </a:spcAft>
                        <a:tabLst>
                          <a:tab pos="5328920" algn="r"/>
                        </a:tabLst>
                      </a:pPr>
                      <a:r>
                        <a:rPr lang="en-US" sz="1400" kern="1050">
                          <a:effectLst/>
                          <a:latin typeface="Times New Roman"/>
                          <a:ea typeface="宋体"/>
                        </a:rPr>
                        <a:t>ScrollBars</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用来设置文本框中是否出现水平或垂直滚动条。单行文本框可以采用一个水平滚动条，使用户可以浏览长文本行的任何部分。多行文本框可以增加一个水平或垂直滚动条或两个滚动条</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0498">
                <a:tc>
                  <a:txBody>
                    <a:bodyPr/>
                    <a:lstStyle/>
                    <a:p>
                      <a:pPr algn="l">
                        <a:lnSpc>
                          <a:spcPts val="1560"/>
                        </a:lnSpc>
                        <a:spcAft>
                          <a:spcPts val="0"/>
                        </a:spcAft>
                        <a:tabLst>
                          <a:tab pos="5328920" algn="r"/>
                        </a:tabLst>
                      </a:pPr>
                      <a:r>
                        <a:rPr lang="en-US" sz="1400" kern="1050">
                          <a:effectLst/>
                          <a:latin typeface="Times New Roman"/>
                          <a:ea typeface="宋体"/>
                        </a:rPr>
                        <a:t>PasswordChar</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7790" algn="just">
                        <a:lnSpc>
                          <a:spcPts val="1560"/>
                        </a:lnSpc>
                        <a:spcAft>
                          <a:spcPts val="0"/>
                        </a:spcAft>
                        <a:tabLst>
                          <a:tab pos="5328920" algn="r"/>
                        </a:tabLst>
                      </a:pPr>
                      <a:r>
                        <a:rPr lang="zh-CN" sz="1400" kern="1050" spc="10">
                          <a:effectLst/>
                          <a:latin typeface="Times New Roman"/>
                          <a:ea typeface="宋体"/>
                        </a:rPr>
                        <a:t>可在窗口中加入想要取代当前字符显示的符号。例如，在输入密码时，不想让输入的文字内容显示在屏幕上，就可以用</a:t>
                      </a:r>
                      <a:r>
                        <a:rPr lang="en-US" sz="1400" kern="1050" spc="10">
                          <a:effectLst/>
                          <a:latin typeface="Times New Roman"/>
                          <a:ea typeface="宋体"/>
                        </a:rPr>
                        <a:t>*</a:t>
                      </a:r>
                      <a:r>
                        <a:rPr lang="zh-CN" sz="1400" kern="1050" spc="10">
                          <a:effectLst/>
                          <a:latin typeface="Times New Roman"/>
                          <a:ea typeface="宋体"/>
                        </a:rPr>
                        <a:t>号作为显示符号。设置此属性后，无论输入什么字符，显示出来的都是</a:t>
                      </a:r>
                      <a:r>
                        <a:rPr lang="en-US" sz="1400" kern="1050" spc="10">
                          <a:effectLst/>
                          <a:latin typeface="Times New Roman"/>
                          <a:ea typeface="宋体"/>
                        </a:rPr>
                        <a:t>PasswordChar</a:t>
                      </a:r>
                      <a:r>
                        <a:rPr lang="zh-CN" sz="1400" kern="1050" spc="10">
                          <a:effectLst/>
                          <a:latin typeface="Times New Roman"/>
                          <a:ea typeface="宋体"/>
                        </a:rPr>
                        <a:t>指定的替代符号</a:t>
                      </a:r>
                      <a:endParaRPr lang="zh-CN" sz="1400" kern="105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971">
                <a:tc>
                  <a:txBody>
                    <a:bodyPr/>
                    <a:lstStyle/>
                    <a:p>
                      <a:pPr algn="l">
                        <a:lnSpc>
                          <a:spcPts val="1560"/>
                        </a:lnSpc>
                        <a:spcAft>
                          <a:spcPts val="0"/>
                        </a:spcAft>
                        <a:tabLst>
                          <a:tab pos="5328920" algn="r"/>
                        </a:tabLst>
                      </a:pPr>
                      <a:r>
                        <a:rPr lang="en-US" sz="1400" kern="1050">
                          <a:effectLst/>
                          <a:latin typeface="Times New Roman"/>
                          <a:ea typeface="宋体"/>
                        </a:rPr>
                        <a:t>ReadOnly</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设置文本框是否为只读。如果用于输入数据，可设置为</a:t>
                      </a:r>
                      <a:r>
                        <a:rPr lang="en-US" sz="1400" kern="1050">
                          <a:effectLst/>
                          <a:latin typeface="Times New Roman"/>
                          <a:ea typeface="宋体"/>
                        </a:rPr>
                        <a:t>False</a:t>
                      </a:r>
                      <a:r>
                        <a:rPr lang="zh-CN" sz="1400" kern="1050">
                          <a:effectLst/>
                          <a:latin typeface="Times New Roman"/>
                          <a:ea typeface="宋体"/>
                        </a:rPr>
                        <a:t>；如果仅仅是为了显示数据，可设置为</a:t>
                      </a:r>
                      <a:r>
                        <a:rPr lang="en-US" sz="1400" kern="1050">
                          <a:effectLst/>
                          <a:latin typeface="Times New Roman"/>
                          <a:ea typeface="宋体"/>
                        </a:rPr>
                        <a:t>True</a:t>
                      </a:r>
                      <a:endParaRPr lang="zh-CN" sz="1400" kern="1050">
                        <a:effectLst/>
                        <a:latin typeface="Times New Roman"/>
                        <a:ea typeface="宋体"/>
                      </a:endParaRP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444">
                <a:tc>
                  <a:txBody>
                    <a:bodyPr/>
                    <a:lstStyle/>
                    <a:p>
                      <a:pPr algn="l">
                        <a:lnSpc>
                          <a:spcPts val="1560"/>
                        </a:lnSpc>
                        <a:spcAft>
                          <a:spcPts val="0"/>
                        </a:spcAft>
                        <a:tabLst>
                          <a:tab pos="5328920" algn="r"/>
                        </a:tabLst>
                      </a:pPr>
                      <a:r>
                        <a:rPr lang="en-US" sz="1400" kern="1050">
                          <a:effectLst/>
                          <a:latin typeface="Times New Roman"/>
                          <a:ea typeface="宋体"/>
                        </a:rPr>
                        <a:t>SelectionStart</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设置文本框中选择的文本的起始位置</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444">
                <a:tc>
                  <a:txBody>
                    <a:bodyPr/>
                    <a:lstStyle/>
                    <a:p>
                      <a:pPr algn="l">
                        <a:lnSpc>
                          <a:spcPts val="1560"/>
                        </a:lnSpc>
                        <a:spcAft>
                          <a:spcPts val="0"/>
                        </a:spcAft>
                        <a:tabLst>
                          <a:tab pos="5328920" algn="r"/>
                        </a:tabLst>
                      </a:pPr>
                      <a:r>
                        <a:rPr lang="en-US" sz="1400" kern="1050">
                          <a:effectLst/>
                          <a:latin typeface="Times New Roman"/>
                          <a:ea typeface="宋体"/>
                        </a:rPr>
                        <a:t>SelectionLength</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设置文本框中选择的文本的长度</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444">
                <a:tc>
                  <a:txBody>
                    <a:bodyPr/>
                    <a:lstStyle/>
                    <a:p>
                      <a:pPr algn="l">
                        <a:lnSpc>
                          <a:spcPts val="1560"/>
                        </a:lnSpc>
                        <a:spcAft>
                          <a:spcPts val="0"/>
                        </a:spcAft>
                        <a:tabLst>
                          <a:tab pos="5328920" algn="r"/>
                        </a:tabLst>
                      </a:pPr>
                      <a:r>
                        <a:rPr lang="en-US" sz="1400" kern="1050">
                          <a:effectLst/>
                          <a:latin typeface="Times New Roman"/>
                          <a:ea typeface="宋体"/>
                        </a:rPr>
                        <a:t>SelectedText</a:t>
                      </a:r>
                      <a:endParaRPr lang="zh-CN" sz="1400" kern="1050">
                        <a:effectLst/>
                        <a:latin typeface="Times New Roman"/>
                        <a:ea typeface="宋体"/>
                      </a:endParaRPr>
                    </a:p>
                  </a:txBody>
                  <a:tcPr marL="68580" marR="68580" marT="6985" marB="698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返回文本框中选择的文本内容</a:t>
                      </a:r>
                    </a:p>
                  </a:txBody>
                  <a:tcPr marL="68580" marR="68580" marT="6985" marB="698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4495492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．文本框</a:t>
            </a:r>
          </a:p>
        </p:txBody>
      </p:sp>
      <p:sp>
        <p:nvSpPr>
          <p:cNvPr id="3" name="TextBox 2"/>
          <p:cNvSpPr txBox="1"/>
          <p:nvPr/>
        </p:nvSpPr>
        <p:spPr>
          <a:xfrm>
            <a:off x="1010093" y="871870"/>
            <a:ext cx="9643730" cy="615553"/>
          </a:xfrm>
          <a:prstGeom prst="rect">
            <a:avLst/>
          </a:prstGeom>
          <a:noFill/>
        </p:spPr>
        <p:txBody>
          <a:bodyPr wrap="square" rtlCol="0">
            <a:spAutoFit/>
          </a:bodyPr>
          <a:lstStyle/>
          <a:p>
            <a:pPr indent="542925"/>
            <a:r>
              <a:rPr lang="en-US" altLang="zh-CN" dirty="0" err="1"/>
              <a:t>TextBox</a:t>
            </a:r>
            <a:r>
              <a:rPr lang="zh-CN" altLang="zh-CN" dirty="0"/>
              <a:t>控件最常用的事件是</a:t>
            </a:r>
            <a:r>
              <a:rPr lang="en-US" altLang="zh-CN" dirty="0" err="1"/>
              <a:t>TextChanged</a:t>
            </a:r>
            <a:r>
              <a:rPr lang="zh-CN" altLang="zh-CN" dirty="0"/>
              <a:t>事件，该事件在文本框的</a:t>
            </a:r>
            <a:r>
              <a:rPr lang="en-US" altLang="zh-CN" dirty="0"/>
              <a:t>Text</a:t>
            </a:r>
            <a:r>
              <a:rPr lang="zh-CN" altLang="zh-CN" dirty="0"/>
              <a:t>属性发生改变时触发。文本框还有自己的方法，它们为开发人员设置文本框提供了方便。表</a:t>
            </a:r>
            <a:r>
              <a:rPr lang="en-US" altLang="zh-CN" dirty="0"/>
              <a:t>2.7</a:t>
            </a:r>
            <a:r>
              <a:rPr lang="zh-CN" altLang="zh-CN" dirty="0"/>
              <a:t>列出了</a:t>
            </a:r>
            <a:r>
              <a:rPr lang="en-US" altLang="zh-CN" dirty="0" err="1"/>
              <a:t>TextBox</a:t>
            </a:r>
            <a:r>
              <a:rPr lang="zh-CN" altLang="zh-CN" dirty="0"/>
              <a:t>控件的常用方法</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824720480"/>
              </p:ext>
            </p:extLst>
          </p:nvPr>
        </p:nvGraphicFramePr>
        <p:xfrm>
          <a:off x="2938100" y="1695638"/>
          <a:ext cx="6088941" cy="2684976"/>
        </p:xfrm>
        <a:graphic>
          <a:graphicData uri="http://schemas.openxmlformats.org/drawingml/2006/table">
            <a:tbl>
              <a:tblPr firstRow="1" firstCol="1" bandRow="1"/>
              <a:tblGrid>
                <a:gridCol w="1634287"/>
                <a:gridCol w="4454654"/>
              </a:tblGrid>
              <a:tr h="383568">
                <a:tc>
                  <a:txBody>
                    <a:bodyPr/>
                    <a:lstStyle/>
                    <a:p>
                      <a:pPr algn="ctr">
                        <a:lnSpc>
                          <a:spcPts val="1560"/>
                        </a:lnSpc>
                        <a:spcAft>
                          <a:spcPts val="0"/>
                        </a:spcAft>
                        <a:tabLst>
                          <a:tab pos="5328920" algn="r"/>
                        </a:tabLst>
                      </a:pPr>
                      <a:r>
                        <a:rPr lang="zh-CN" sz="1400" b="1" kern="1050">
                          <a:effectLst/>
                          <a:latin typeface="Times New Roman"/>
                          <a:ea typeface="宋体"/>
                        </a:rPr>
                        <a:t>方法</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83568">
                <a:tc>
                  <a:txBody>
                    <a:bodyPr/>
                    <a:lstStyle/>
                    <a:p>
                      <a:pPr algn="l">
                        <a:lnSpc>
                          <a:spcPts val="1560"/>
                        </a:lnSpc>
                        <a:spcAft>
                          <a:spcPts val="0"/>
                        </a:spcAft>
                        <a:tabLst>
                          <a:tab pos="5328920" algn="r"/>
                        </a:tabLst>
                      </a:pPr>
                      <a:r>
                        <a:rPr lang="en-US" sz="1400" kern="1050">
                          <a:effectLst/>
                          <a:latin typeface="Times New Roman"/>
                          <a:ea typeface="宋体"/>
                        </a:rPr>
                        <a:t>Copy</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将选取的文本复制到剪贴板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3568">
                <a:tc>
                  <a:txBody>
                    <a:bodyPr/>
                    <a:lstStyle/>
                    <a:p>
                      <a:pPr algn="l">
                        <a:lnSpc>
                          <a:spcPts val="1560"/>
                        </a:lnSpc>
                        <a:spcAft>
                          <a:spcPts val="0"/>
                        </a:spcAft>
                        <a:tabLst>
                          <a:tab pos="5328920" algn="r"/>
                        </a:tabLst>
                      </a:pPr>
                      <a:r>
                        <a:rPr lang="en-US" sz="1400" kern="1050">
                          <a:effectLst/>
                          <a:latin typeface="Times New Roman"/>
                          <a:ea typeface="宋体"/>
                        </a:rPr>
                        <a:t>Paste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将剪贴板中的文本粘贴到文本框中</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3568">
                <a:tc>
                  <a:txBody>
                    <a:bodyPr/>
                    <a:lstStyle/>
                    <a:p>
                      <a:pPr algn="l">
                        <a:lnSpc>
                          <a:spcPts val="1560"/>
                        </a:lnSpc>
                        <a:spcAft>
                          <a:spcPts val="0"/>
                        </a:spcAft>
                        <a:tabLst>
                          <a:tab pos="5328920" algn="r"/>
                        </a:tabLst>
                      </a:pPr>
                      <a:r>
                        <a:rPr lang="en-US" sz="1400" kern="1050">
                          <a:effectLst/>
                          <a:latin typeface="Times New Roman"/>
                          <a:ea typeface="宋体"/>
                        </a:rPr>
                        <a:t>Cut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将选取的文本剪切下并复制到剪贴板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3568">
                <a:tc>
                  <a:txBody>
                    <a:bodyPr/>
                    <a:lstStyle/>
                    <a:p>
                      <a:pPr algn="l">
                        <a:lnSpc>
                          <a:spcPts val="1560"/>
                        </a:lnSpc>
                        <a:spcAft>
                          <a:spcPts val="0"/>
                        </a:spcAft>
                        <a:tabLst>
                          <a:tab pos="5328920" algn="r"/>
                        </a:tabLst>
                      </a:pPr>
                      <a:r>
                        <a:rPr lang="en-US" sz="1400" kern="1050">
                          <a:effectLst/>
                          <a:latin typeface="Times New Roman"/>
                          <a:ea typeface="宋体"/>
                        </a:rPr>
                        <a:t>Undo</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文本框复原为最后一次改动时的内容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3568">
                <a:tc>
                  <a:txBody>
                    <a:bodyPr/>
                    <a:lstStyle/>
                    <a:p>
                      <a:pPr algn="l">
                        <a:lnSpc>
                          <a:spcPts val="1560"/>
                        </a:lnSpc>
                        <a:spcAft>
                          <a:spcPts val="0"/>
                        </a:spcAft>
                        <a:tabLst>
                          <a:tab pos="5328920" algn="r"/>
                        </a:tabLst>
                      </a:pPr>
                      <a:r>
                        <a:rPr lang="en-US" sz="1400" kern="1050">
                          <a:effectLst/>
                          <a:latin typeface="Times New Roman"/>
                          <a:ea typeface="宋体"/>
                        </a:rPr>
                        <a:t>Clear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清除文本框的内容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3568">
                <a:tc>
                  <a:txBody>
                    <a:bodyPr/>
                    <a:lstStyle/>
                    <a:p>
                      <a:pPr algn="l">
                        <a:lnSpc>
                          <a:spcPts val="1560"/>
                        </a:lnSpc>
                        <a:spcAft>
                          <a:spcPts val="0"/>
                        </a:spcAft>
                        <a:tabLst>
                          <a:tab pos="5328920" algn="r"/>
                        </a:tabLst>
                      </a:pPr>
                      <a:r>
                        <a:rPr lang="en-US" sz="1400" kern="1050">
                          <a:effectLst/>
                          <a:latin typeface="Times New Roman"/>
                          <a:ea typeface="宋体"/>
                        </a:rPr>
                        <a:t>SelectAll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选取全部文本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376522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．按钮</a:t>
            </a:r>
          </a:p>
        </p:txBody>
      </p:sp>
      <p:sp>
        <p:nvSpPr>
          <p:cNvPr id="3" name="TextBox 2"/>
          <p:cNvSpPr txBox="1"/>
          <p:nvPr/>
        </p:nvSpPr>
        <p:spPr>
          <a:xfrm>
            <a:off x="925033" y="1253789"/>
            <a:ext cx="6804837" cy="615553"/>
          </a:xfrm>
          <a:prstGeom prst="rect">
            <a:avLst/>
          </a:prstGeom>
          <a:noFill/>
        </p:spPr>
        <p:txBody>
          <a:bodyPr wrap="square" rtlCol="0">
            <a:spAutoFit/>
          </a:bodyPr>
          <a:lstStyle/>
          <a:p>
            <a:pPr indent="446088"/>
            <a:r>
              <a:rPr lang="zh-CN" altLang="zh-CN" dirty="0"/>
              <a:t>按钮（</a:t>
            </a:r>
            <a:r>
              <a:rPr lang="en-US" altLang="zh-CN" dirty="0"/>
              <a:t>Button</a:t>
            </a:r>
            <a:r>
              <a:rPr lang="zh-CN" altLang="zh-CN" dirty="0"/>
              <a:t>）控件用来执行某一命令功能，也称命令按钮。命令按钮在工具箱中的条目及其在窗体中的显示外观如图</a:t>
            </a:r>
            <a:r>
              <a:rPr lang="en-US" altLang="zh-CN" dirty="0"/>
              <a:t>2.14</a:t>
            </a:r>
            <a:r>
              <a:rPr lang="zh-CN" altLang="zh-CN" dirty="0"/>
              <a:t>所示</a:t>
            </a:r>
            <a:r>
              <a:rPr lang="zh-CN" altLang="zh-CN" dirty="0" smtClean="0"/>
              <a:t>。</a:t>
            </a:r>
            <a:endParaRPr lang="zh-CN" altLang="zh-CN" dirty="0"/>
          </a:p>
        </p:txBody>
      </p:sp>
      <p:pic>
        <p:nvPicPr>
          <p:cNvPr id="10242" name="Picture 2" descr="2t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1232" y="882502"/>
            <a:ext cx="1864758" cy="1592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63336" y="1872845"/>
            <a:ext cx="3680431" cy="353943"/>
          </a:xfrm>
          <a:prstGeom prst="rect">
            <a:avLst/>
          </a:prstGeom>
        </p:spPr>
        <p:txBody>
          <a:bodyPr wrap="none">
            <a:spAutoFit/>
          </a:bodyPr>
          <a:lstStyle/>
          <a:p>
            <a:r>
              <a:rPr lang="zh-CN" altLang="zh-CN" dirty="0"/>
              <a:t>表</a:t>
            </a:r>
            <a:r>
              <a:rPr lang="en-US" altLang="zh-CN" dirty="0"/>
              <a:t>2.8</a:t>
            </a:r>
            <a:r>
              <a:rPr lang="zh-CN" altLang="zh-CN" dirty="0"/>
              <a:t>列出了</a:t>
            </a:r>
            <a:r>
              <a:rPr lang="en-US" altLang="zh-CN" dirty="0"/>
              <a:t>Button</a:t>
            </a:r>
            <a:r>
              <a:rPr lang="zh-CN" altLang="zh-CN" dirty="0"/>
              <a:t>控件的常用属性。</a:t>
            </a:r>
          </a:p>
        </p:txBody>
      </p:sp>
      <p:graphicFrame>
        <p:nvGraphicFramePr>
          <p:cNvPr id="5" name="表格 4"/>
          <p:cNvGraphicFramePr>
            <a:graphicFrameLocks noGrp="1"/>
          </p:cNvGraphicFramePr>
          <p:nvPr>
            <p:extLst>
              <p:ext uri="{D42A27DB-BD31-4B8C-83A1-F6EECF244321}">
                <p14:modId xmlns:p14="http://schemas.microsoft.com/office/powerpoint/2010/main" val="3609852788"/>
              </p:ext>
            </p:extLst>
          </p:nvPr>
        </p:nvGraphicFramePr>
        <p:xfrm>
          <a:off x="1463336" y="2684610"/>
          <a:ext cx="9084162" cy="2302058"/>
        </p:xfrm>
        <a:graphic>
          <a:graphicData uri="http://schemas.openxmlformats.org/drawingml/2006/table">
            <a:tbl>
              <a:tblPr firstRow="1" firstCol="1" bandRow="1"/>
              <a:tblGrid>
                <a:gridCol w="1710630"/>
                <a:gridCol w="7373532"/>
              </a:tblGrid>
              <a:tr h="334487">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34487">
                <a:tc>
                  <a:txBody>
                    <a:bodyPr/>
                    <a:lstStyle/>
                    <a:p>
                      <a:pPr algn="l">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设置按钮的名称，可以在程序代码中使用这个名称对按钮进行操作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487">
                <a:tc>
                  <a:txBody>
                    <a:bodyPr/>
                    <a:lstStyle/>
                    <a:p>
                      <a:pPr algn="l">
                        <a:lnSpc>
                          <a:spcPts val="1560"/>
                        </a:lnSpc>
                        <a:spcAft>
                          <a:spcPts val="0"/>
                        </a:spcAft>
                        <a:tabLst>
                          <a:tab pos="5328920" algn="r"/>
                        </a:tabLst>
                      </a:pPr>
                      <a:r>
                        <a:rPr lang="en-US" sz="1400" kern="1050">
                          <a:effectLst/>
                          <a:latin typeface="Times New Roman"/>
                          <a:ea typeface="宋体"/>
                        </a:rPr>
                        <a:t>Visible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设置按钮是否可见，</a:t>
                      </a:r>
                      <a:r>
                        <a:rPr lang="en-US" sz="1400" kern="1050">
                          <a:effectLst/>
                          <a:latin typeface="Times New Roman"/>
                          <a:ea typeface="宋体"/>
                        </a:rPr>
                        <a:t>True</a:t>
                      </a:r>
                      <a:r>
                        <a:rPr lang="zh-CN" sz="1400" kern="1050">
                          <a:effectLst/>
                          <a:latin typeface="Times New Roman"/>
                          <a:ea typeface="宋体"/>
                        </a:rPr>
                        <a:t>为可见，</a:t>
                      </a:r>
                      <a:r>
                        <a:rPr lang="en-US" sz="1400" kern="1050">
                          <a:effectLst/>
                          <a:latin typeface="Times New Roman"/>
                          <a:ea typeface="宋体"/>
                        </a:rPr>
                        <a:t>False</a:t>
                      </a:r>
                      <a:r>
                        <a:rPr lang="zh-CN" sz="1400" kern="1050">
                          <a:effectLst/>
                          <a:latin typeface="Times New Roman"/>
                          <a:ea typeface="宋体"/>
                        </a:rPr>
                        <a:t>为不可见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9623">
                <a:tc>
                  <a:txBody>
                    <a:bodyPr/>
                    <a:lstStyle/>
                    <a:p>
                      <a:pPr algn="l">
                        <a:lnSpc>
                          <a:spcPts val="1560"/>
                        </a:lnSpc>
                        <a:spcAft>
                          <a:spcPts val="0"/>
                        </a:spcAft>
                        <a:tabLst>
                          <a:tab pos="5328920" algn="r"/>
                        </a:tabLst>
                      </a:pPr>
                      <a:r>
                        <a:rPr lang="en-US" sz="1400" kern="1050">
                          <a:effectLst/>
                          <a:latin typeface="Times New Roman"/>
                          <a:ea typeface="宋体"/>
                        </a:rPr>
                        <a:t>Enable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设置按钮是否有效。为</a:t>
                      </a:r>
                      <a:r>
                        <a:rPr lang="en-US" sz="1400" kern="1050">
                          <a:effectLst/>
                          <a:latin typeface="Times New Roman"/>
                          <a:ea typeface="宋体"/>
                        </a:rPr>
                        <a:t>True</a:t>
                      </a:r>
                      <a:r>
                        <a:rPr lang="zh-CN" sz="1400" kern="1050">
                          <a:effectLst/>
                          <a:latin typeface="Times New Roman"/>
                          <a:ea typeface="宋体"/>
                        </a:rPr>
                        <a:t>（默认值）时，表示命令按钮可以响应外部事件；</a:t>
                      </a:r>
                      <a:r>
                        <a:rPr lang="en-US" sz="1400" kern="1050">
                          <a:effectLst/>
                          <a:latin typeface="Times New Roman"/>
                          <a:ea typeface="宋体"/>
                        </a:rPr>
                        <a:t>False</a:t>
                      </a:r>
                      <a:r>
                        <a:rPr lang="zh-CN" sz="1400" kern="1050">
                          <a:effectLst/>
                          <a:latin typeface="Times New Roman"/>
                          <a:ea typeface="宋体"/>
                        </a:rPr>
                        <a:t>表示按钮不能响应外部事件，这时，命令按钮以淡色或模糊颜色显示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487">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设置按钮上显示的文本 </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487">
                <a:tc>
                  <a:txBody>
                    <a:bodyPr/>
                    <a:lstStyle/>
                    <a:p>
                      <a:pPr algn="l">
                        <a:lnSpc>
                          <a:spcPts val="1560"/>
                        </a:lnSpc>
                        <a:spcAft>
                          <a:spcPts val="0"/>
                        </a:spcAft>
                        <a:tabLst>
                          <a:tab pos="5328920" algn="r"/>
                        </a:tabLst>
                      </a:pPr>
                      <a:r>
                        <a:rPr lang="en-US" sz="1400" kern="1050">
                          <a:effectLst/>
                          <a:latin typeface="Times New Roman"/>
                          <a:ea typeface="宋体"/>
                        </a:rPr>
                        <a:t>TextAlign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设置按钮上文字的对齐方式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280261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10" name="文本框 9"/>
          <p:cNvSpPr txBox="1"/>
          <p:nvPr/>
        </p:nvSpPr>
        <p:spPr>
          <a:xfrm>
            <a:off x="621889" y="109260"/>
            <a:ext cx="2153404" cy="490294"/>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1</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．窗体</a:t>
            </a:r>
          </a:p>
        </p:txBody>
      </p:sp>
      <p:sp>
        <p:nvSpPr>
          <p:cNvPr id="2" name="TextBox 1"/>
          <p:cNvSpPr txBox="1"/>
          <p:nvPr/>
        </p:nvSpPr>
        <p:spPr>
          <a:xfrm>
            <a:off x="978195" y="933721"/>
            <a:ext cx="9643731" cy="615553"/>
          </a:xfrm>
          <a:prstGeom prst="rect">
            <a:avLst/>
          </a:prstGeom>
          <a:noFill/>
        </p:spPr>
        <p:txBody>
          <a:bodyPr wrap="square" rtlCol="0">
            <a:spAutoFit/>
          </a:bodyPr>
          <a:lstStyle/>
          <a:p>
            <a:pPr indent="446088"/>
            <a:r>
              <a:rPr lang="zh-CN" altLang="zh-CN" dirty="0"/>
              <a:t>窗体是指程序设计阶段的窗口，用户通过在窗体中放置各种部件来布置应用程序的运行界面。图</a:t>
            </a:r>
            <a:r>
              <a:rPr lang="en-US" altLang="zh-CN" dirty="0"/>
              <a:t>2.1</a:t>
            </a:r>
            <a:r>
              <a:rPr lang="zh-CN" altLang="zh-CN" dirty="0"/>
              <a:t>给出一个学生信息注册程序的表单界面</a:t>
            </a:r>
            <a:r>
              <a:rPr lang="zh-CN" altLang="zh-CN" dirty="0" smtClean="0"/>
              <a:t>。</a:t>
            </a:r>
            <a:endParaRPr lang="zh-CN" altLang="zh-CN" dirty="0"/>
          </a:p>
        </p:txBody>
      </p:sp>
      <p:pic>
        <p:nvPicPr>
          <p:cNvPr id="1026" name="Picture 2" descr="2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3563" y="1754372"/>
            <a:ext cx="4540102" cy="42964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5014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47"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943262" y="2758375"/>
            <a:ext cx="22302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简单控件应用</a:t>
            </a:r>
            <a:endParaRPr lang="zh-CN" altLang="en-US" dirty="0"/>
          </a:p>
        </p:txBody>
      </p:sp>
      <p:cxnSp>
        <p:nvCxnSpPr>
          <p:cNvPr id="11" name="直接连接符 10"/>
          <p:cNvCxnSpPr/>
          <p:nvPr/>
        </p:nvCxnSpPr>
        <p:spPr>
          <a:xfrm>
            <a:off x="5262993" y="3246398"/>
            <a:ext cx="3381277"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37860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简单控件应用</a:t>
            </a:r>
          </a:p>
        </p:txBody>
      </p:sp>
      <p:sp>
        <p:nvSpPr>
          <p:cNvPr id="3" name="TextBox 2"/>
          <p:cNvSpPr txBox="1"/>
          <p:nvPr/>
        </p:nvSpPr>
        <p:spPr>
          <a:xfrm>
            <a:off x="914400" y="988828"/>
            <a:ext cx="9590567" cy="1661993"/>
          </a:xfrm>
          <a:prstGeom prst="rect">
            <a:avLst/>
          </a:prstGeom>
          <a:noFill/>
        </p:spPr>
        <p:txBody>
          <a:bodyPr wrap="square" rtlCol="0">
            <a:spAutoFit/>
          </a:bodyPr>
          <a:lstStyle/>
          <a:p>
            <a:pPr indent="446088"/>
            <a:r>
              <a:rPr lang="zh-CN" altLang="zh-CN" dirty="0"/>
              <a:t>【例</a:t>
            </a:r>
            <a:r>
              <a:rPr lang="en-US" altLang="zh-CN" dirty="0"/>
              <a:t>2.4</a:t>
            </a:r>
            <a:r>
              <a:rPr lang="zh-CN" altLang="zh-CN" dirty="0"/>
              <a:t>】 在一个文本框中输入字符，在另一个文本框中同步显示相应的内容。</a:t>
            </a:r>
          </a:p>
          <a:p>
            <a:pPr indent="446088"/>
            <a:r>
              <a:rPr lang="zh-CN" altLang="zh-CN" dirty="0"/>
              <a:t>① 新建</a:t>
            </a:r>
            <a:r>
              <a:rPr lang="en-US" altLang="zh-CN" dirty="0"/>
              <a:t>VB.NET</a:t>
            </a:r>
            <a:r>
              <a:rPr lang="zh-CN" altLang="zh-CN" dirty="0"/>
              <a:t>工程，名为</a:t>
            </a:r>
            <a:r>
              <a:rPr lang="en-US" altLang="zh-CN" dirty="0" err="1"/>
              <a:t>TextChangeShow</a:t>
            </a:r>
            <a:r>
              <a:rPr lang="zh-CN" altLang="zh-CN" dirty="0"/>
              <a:t>。</a:t>
            </a:r>
          </a:p>
          <a:p>
            <a:pPr indent="446088"/>
            <a:r>
              <a:rPr lang="zh-CN" altLang="zh-CN" dirty="0" smtClean="0"/>
              <a:t>② </a:t>
            </a:r>
            <a:r>
              <a:rPr lang="zh-CN" altLang="zh-CN" dirty="0"/>
              <a:t>设计界面。 窗体的</a:t>
            </a:r>
            <a:r>
              <a:rPr lang="en-US" altLang="zh-CN" dirty="0"/>
              <a:t>Text</a:t>
            </a:r>
            <a:r>
              <a:rPr lang="zh-CN" altLang="zh-CN" dirty="0"/>
              <a:t>属性设为“文本同步显示”，在窗体上放置两个标签、两个文本框和一个按钮；设置两个标签的</a:t>
            </a:r>
            <a:r>
              <a:rPr lang="en-US" altLang="zh-CN" dirty="0"/>
              <a:t>Text</a:t>
            </a:r>
            <a:r>
              <a:rPr lang="zh-CN" altLang="zh-CN" dirty="0"/>
              <a:t>属性分别为“输入：”和“显示：”；设置两个文本框的</a:t>
            </a:r>
            <a:r>
              <a:rPr lang="en-US" altLang="zh-CN" dirty="0"/>
              <a:t>Text</a:t>
            </a:r>
            <a:r>
              <a:rPr lang="zh-CN" altLang="zh-CN" dirty="0"/>
              <a:t>属性均为空；设置按钮的</a:t>
            </a:r>
            <a:r>
              <a:rPr lang="en-US" altLang="zh-CN" dirty="0"/>
              <a:t>Text</a:t>
            </a:r>
            <a:r>
              <a:rPr lang="zh-CN" altLang="zh-CN" dirty="0"/>
              <a:t>属性为“清空”。用</a:t>
            </a:r>
            <a:r>
              <a:rPr lang="en-US" altLang="zh-CN" dirty="0"/>
              <a:t>2.1.2</a:t>
            </a:r>
            <a:r>
              <a:rPr lang="zh-CN" altLang="zh-CN" dirty="0"/>
              <a:t>节介绍的方法布局并对齐各控件，设计完成的界面如图</a:t>
            </a:r>
            <a:r>
              <a:rPr lang="en-US" altLang="zh-CN" dirty="0"/>
              <a:t>2.15</a:t>
            </a:r>
            <a:r>
              <a:rPr lang="zh-CN" altLang="zh-CN" dirty="0"/>
              <a:t>所示</a:t>
            </a:r>
            <a:r>
              <a:rPr lang="zh-CN" altLang="zh-CN" dirty="0" smtClean="0"/>
              <a:t>。</a:t>
            </a:r>
            <a:endParaRPr lang="zh-CN" altLang="zh-CN" dirty="0"/>
          </a:p>
        </p:txBody>
      </p:sp>
      <p:pic>
        <p:nvPicPr>
          <p:cNvPr id="11266" name="Picture 2" descr="2t15"/>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4136543" y="2820942"/>
            <a:ext cx="2625763" cy="1895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53851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简单控件应用</a:t>
            </a:r>
          </a:p>
        </p:txBody>
      </p:sp>
      <p:sp>
        <p:nvSpPr>
          <p:cNvPr id="3" name="TextBox 2"/>
          <p:cNvSpPr txBox="1"/>
          <p:nvPr/>
        </p:nvSpPr>
        <p:spPr>
          <a:xfrm>
            <a:off x="850605" y="956930"/>
            <a:ext cx="9696893" cy="877163"/>
          </a:xfrm>
          <a:prstGeom prst="rect">
            <a:avLst/>
          </a:prstGeom>
          <a:noFill/>
        </p:spPr>
        <p:txBody>
          <a:bodyPr wrap="square" rtlCol="0">
            <a:spAutoFit/>
          </a:bodyPr>
          <a:lstStyle/>
          <a:p>
            <a:pPr indent="446088"/>
            <a:r>
              <a:rPr lang="zh-CN" altLang="zh-CN" dirty="0"/>
              <a:t>③ 本例要给</a:t>
            </a:r>
            <a:r>
              <a:rPr lang="en-US" altLang="zh-CN" dirty="0"/>
              <a:t>TextBox1</a:t>
            </a:r>
            <a:r>
              <a:rPr lang="zh-CN" altLang="zh-CN" dirty="0"/>
              <a:t>和</a:t>
            </a:r>
            <a:r>
              <a:rPr lang="en-US" altLang="zh-CN" dirty="0"/>
              <a:t>Button1</a:t>
            </a:r>
            <a:r>
              <a:rPr lang="zh-CN" altLang="zh-CN" dirty="0"/>
              <a:t>编写事件代码，选中目标控件，在属性窗口的工具栏里单击“事件”按钮，分别进入相应事件的代码编辑模式。</a:t>
            </a:r>
          </a:p>
          <a:p>
            <a:pPr indent="446088"/>
            <a:r>
              <a:rPr lang="en-US" altLang="zh-CN" dirty="0"/>
              <a:t>TextBox1</a:t>
            </a:r>
            <a:r>
              <a:rPr lang="zh-CN" altLang="zh-CN" dirty="0"/>
              <a:t>的</a:t>
            </a:r>
            <a:r>
              <a:rPr lang="en-US" altLang="zh-CN" dirty="0" err="1"/>
              <a:t>TextChanged</a:t>
            </a:r>
            <a:r>
              <a:rPr lang="zh-CN" altLang="zh-CN" dirty="0"/>
              <a:t>事件代码</a:t>
            </a:r>
            <a:r>
              <a:rPr lang="zh-CN" altLang="zh-CN" dirty="0" smtClean="0"/>
              <a:t>：</a:t>
            </a:r>
            <a:endParaRPr lang="zh-CN" altLang="zh-CN" dirty="0"/>
          </a:p>
        </p:txBody>
      </p:sp>
      <p:sp>
        <p:nvSpPr>
          <p:cNvPr id="4" name="TextBox 3"/>
          <p:cNvSpPr txBox="1"/>
          <p:nvPr/>
        </p:nvSpPr>
        <p:spPr>
          <a:xfrm>
            <a:off x="1414129" y="1834093"/>
            <a:ext cx="8569843" cy="2141875"/>
          </a:xfrm>
          <a:prstGeom prst="roundRect">
            <a:avLst>
              <a:gd name="adj" fmla="val 7346"/>
            </a:avLst>
          </a:prstGeom>
          <a:solidFill>
            <a:schemeClr val="accent5">
              <a:lumMod val="40000"/>
              <a:lumOff val="60000"/>
            </a:schemeClr>
          </a:solidFill>
        </p:spPr>
        <p:txBody>
          <a:bodyPr wrap="square" rtlCol="0">
            <a:spAutoFit/>
          </a:bodyPr>
          <a:lstStyle/>
          <a:p>
            <a:r>
              <a:rPr lang="en-US" altLang="zh-CN" sz="1600" dirty="0"/>
              <a:t>Private Sub TextBox1_TextChanged(</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Handles TextBox1.TextChanged</a:t>
            </a:r>
            <a:endParaRPr lang="zh-CN" altLang="zh-CN" sz="1600" dirty="0"/>
          </a:p>
          <a:p>
            <a:r>
              <a:rPr lang="en-US" altLang="zh-CN" sz="1600" dirty="0"/>
              <a:t>    TextBox1.SelectAll()                           	' </a:t>
            </a:r>
            <a:r>
              <a:rPr lang="zh-CN" altLang="zh-CN" sz="1600" dirty="0"/>
              <a:t>选中</a:t>
            </a:r>
            <a:r>
              <a:rPr lang="en-US" altLang="zh-CN" sz="1600" dirty="0"/>
              <a:t> TextBox1 </a:t>
            </a:r>
            <a:r>
              <a:rPr lang="zh-CN" altLang="zh-CN" sz="1600" dirty="0"/>
              <a:t>中的所有文本</a:t>
            </a:r>
          </a:p>
          <a:p>
            <a:r>
              <a:rPr lang="en-US" altLang="zh-CN" sz="1600" dirty="0"/>
              <a:t>    TextBox1.Copy()                              	' </a:t>
            </a:r>
            <a:r>
              <a:rPr lang="zh-CN" altLang="zh-CN" sz="1600" dirty="0"/>
              <a:t>将选中的文本复制到剪贴板上</a:t>
            </a:r>
          </a:p>
          <a:p>
            <a:r>
              <a:rPr lang="en-US" altLang="zh-CN" sz="1600" dirty="0"/>
              <a:t>    TextBox2.Clear()                              	' </a:t>
            </a:r>
            <a:r>
              <a:rPr lang="zh-CN" altLang="zh-CN" sz="1600" dirty="0"/>
              <a:t>将</a:t>
            </a:r>
            <a:r>
              <a:rPr lang="en-US" altLang="zh-CN" sz="1600" dirty="0"/>
              <a:t> TextBox2 </a:t>
            </a:r>
            <a:r>
              <a:rPr lang="zh-CN" altLang="zh-CN" sz="1600" dirty="0"/>
              <a:t>中的所有文本删除</a:t>
            </a:r>
          </a:p>
          <a:p>
            <a:r>
              <a:rPr lang="en-US" altLang="zh-CN" sz="1600" dirty="0"/>
              <a:t>    TextBox2.Paste()                              	' </a:t>
            </a:r>
            <a:r>
              <a:rPr lang="zh-CN" altLang="zh-CN" sz="1600" dirty="0"/>
              <a:t>将剪贴板中的文本粘贴到</a:t>
            </a:r>
            <a:r>
              <a:rPr lang="en-US" altLang="zh-CN" sz="1600" dirty="0"/>
              <a:t>TextBox2</a:t>
            </a:r>
            <a:r>
              <a:rPr lang="zh-CN" altLang="zh-CN" sz="1600" dirty="0"/>
              <a:t>中</a:t>
            </a:r>
          </a:p>
          <a:p>
            <a:r>
              <a:rPr lang="en-US" altLang="zh-CN" sz="1600" dirty="0"/>
              <a:t>    TextBox1.SelectionStart = Len(TextBox1.Text)		' </a:t>
            </a:r>
            <a:r>
              <a:rPr lang="zh-CN" altLang="zh-CN" sz="1600" dirty="0"/>
              <a:t>取消</a:t>
            </a:r>
            <a:r>
              <a:rPr lang="en-US" altLang="zh-CN" sz="1600" dirty="0"/>
              <a:t> TextBox1 </a:t>
            </a:r>
            <a:r>
              <a:rPr lang="zh-CN" altLang="zh-CN" sz="1600" dirty="0"/>
              <a:t>文本的选中状态</a:t>
            </a:r>
          </a:p>
          <a:p>
            <a:r>
              <a:rPr lang="en-US" altLang="zh-CN" sz="1600" dirty="0"/>
              <a:t>End </a:t>
            </a:r>
            <a:r>
              <a:rPr lang="en-US" altLang="zh-CN" sz="1600" dirty="0" smtClean="0"/>
              <a:t>Sub</a:t>
            </a:r>
          </a:p>
        </p:txBody>
      </p:sp>
      <p:sp>
        <p:nvSpPr>
          <p:cNvPr id="5" name="矩形 4"/>
          <p:cNvSpPr/>
          <p:nvPr/>
        </p:nvSpPr>
        <p:spPr>
          <a:xfrm>
            <a:off x="1350331" y="3989243"/>
            <a:ext cx="2616037" cy="353943"/>
          </a:xfrm>
          <a:prstGeom prst="rect">
            <a:avLst/>
          </a:prstGeom>
        </p:spPr>
        <p:txBody>
          <a:bodyPr wrap="none">
            <a:spAutoFit/>
          </a:bodyPr>
          <a:lstStyle/>
          <a:p>
            <a:r>
              <a:rPr lang="en-US" altLang="zh-CN" dirty="0"/>
              <a:t>Button1</a:t>
            </a:r>
            <a:r>
              <a:rPr lang="zh-CN" altLang="zh-CN" dirty="0"/>
              <a:t>的</a:t>
            </a:r>
            <a:r>
              <a:rPr lang="en-US" altLang="zh-CN" dirty="0"/>
              <a:t>Click</a:t>
            </a:r>
            <a:r>
              <a:rPr lang="zh-CN" altLang="zh-CN" dirty="0"/>
              <a:t>事件代码：</a:t>
            </a:r>
          </a:p>
        </p:txBody>
      </p:sp>
      <p:sp>
        <p:nvSpPr>
          <p:cNvPr id="6" name="TextBox 5"/>
          <p:cNvSpPr txBox="1"/>
          <p:nvPr/>
        </p:nvSpPr>
        <p:spPr>
          <a:xfrm>
            <a:off x="1414129" y="4343186"/>
            <a:ext cx="8569843" cy="1549360"/>
          </a:xfrm>
          <a:prstGeom prst="roundRect">
            <a:avLst>
              <a:gd name="adj" fmla="val 11177"/>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Handles Button1.Click</a:t>
            </a:r>
            <a:endParaRPr lang="zh-CN" altLang="zh-CN" dirty="0"/>
          </a:p>
          <a:p>
            <a:r>
              <a:rPr lang="en-US" altLang="zh-CN" dirty="0"/>
              <a:t>    TextBox1.Clear()                              	' </a:t>
            </a:r>
            <a:r>
              <a:rPr lang="zh-CN" altLang="zh-CN" dirty="0"/>
              <a:t>清空</a:t>
            </a:r>
            <a:r>
              <a:rPr lang="en-US" altLang="zh-CN" dirty="0"/>
              <a:t> TextBox1 </a:t>
            </a:r>
            <a:r>
              <a:rPr lang="zh-CN" altLang="zh-CN" dirty="0"/>
              <a:t>的内容</a:t>
            </a:r>
          </a:p>
          <a:p>
            <a:r>
              <a:rPr lang="en-US" altLang="zh-CN" dirty="0"/>
              <a:t>    TextBox2.Clear()                              	' </a:t>
            </a:r>
            <a:r>
              <a:rPr lang="zh-CN" altLang="zh-CN" dirty="0"/>
              <a:t>清空</a:t>
            </a:r>
            <a:r>
              <a:rPr lang="en-US" altLang="zh-CN" dirty="0"/>
              <a:t> TextBox2 </a:t>
            </a:r>
            <a:r>
              <a:rPr lang="zh-CN" altLang="zh-CN" dirty="0"/>
              <a:t>的内容</a:t>
            </a:r>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875188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简单控件应用</a:t>
            </a:r>
          </a:p>
        </p:txBody>
      </p:sp>
      <p:sp>
        <p:nvSpPr>
          <p:cNvPr id="3" name="TextBox 2"/>
          <p:cNvSpPr txBox="1"/>
          <p:nvPr/>
        </p:nvSpPr>
        <p:spPr>
          <a:xfrm>
            <a:off x="818707" y="818707"/>
            <a:ext cx="9654363" cy="877163"/>
          </a:xfrm>
          <a:prstGeom prst="rect">
            <a:avLst/>
          </a:prstGeom>
          <a:noFill/>
        </p:spPr>
        <p:txBody>
          <a:bodyPr wrap="square" rtlCol="0">
            <a:spAutoFit/>
          </a:bodyPr>
          <a:lstStyle/>
          <a:p>
            <a:pPr indent="446088"/>
            <a:r>
              <a:rPr lang="zh-CN" altLang="zh-CN" dirty="0"/>
              <a:t>④ 运行程序，在标签“输入：”后的文本框中输入任意字符，下方的“显示：”标签后的文本框会同步显示这些字符，如图</a:t>
            </a:r>
            <a:r>
              <a:rPr lang="en-US" altLang="zh-CN" dirty="0"/>
              <a:t>2.16</a:t>
            </a:r>
            <a:r>
              <a:rPr lang="zh-CN" altLang="zh-CN" dirty="0"/>
              <a:t>所示。</a:t>
            </a:r>
          </a:p>
          <a:p>
            <a:pPr indent="446088"/>
            <a:r>
              <a:rPr lang="zh-CN" altLang="zh-CN" dirty="0"/>
              <a:t>无论何时，单击“清空”按钮都会将两个文本框全部清空</a:t>
            </a:r>
            <a:r>
              <a:rPr lang="zh-CN" altLang="zh-CN" dirty="0" smtClean="0"/>
              <a:t>。</a:t>
            </a:r>
            <a:endParaRPr lang="zh-CN" altLang="zh-CN" dirty="0"/>
          </a:p>
        </p:txBody>
      </p:sp>
      <p:pic>
        <p:nvPicPr>
          <p:cNvPr id="12290" name="Picture 2"/>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a:stretch>
            <a:fillRect/>
          </a:stretch>
        </p:blipFill>
        <p:spPr bwMode="auto">
          <a:xfrm>
            <a:off x="4377955" y="1800152"/>
            <a:ext cx="3139263" cy="22342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96491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7409297" y="3270869"/>
            <a:ext cx="3051545"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smtClean="0">
                <a:solidFill>
                  <a:schemeClr val="bg1"/>
                </a:solidFill>
              </a:rPr>
              <a:t>事件驱动</a:t>
            </a:r>
            <a:endParaRPr lang="zh-CN" altLang="zh-CN" sz="36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8" name="TextBox 7"/>
          <p:cNvSpPr txBox="1"/>
          <p:nvPr/>
        </p:nvSpPr>
        <p:spPr>
          <a:xfrm>
            <a:off x="223276" y="1380531"/>
            <a:ext cx="11610754" cy="773125"/>
          </a:xfrm>
          <a:prstGeom prst="rect">
            <a:avLst/>
          </a:prstGeom>
          <a:noFill/>
        </p:spPr>
        <p:txBody>
          <a:bodyPr wrap="square" lIns="95088" tIns="47544" rIns="95088" bIns="47544" rtlCol="0">
            <a:spAutoFit/>
          </a:bodyPr>
          <a:lstStyle/>
          <a:p>
            <a:r>
              <a:rPr lang="zh-CN" altLang="zh-CN" sz="4400" dirty="0" smtClean="0">
                <a:solidFill>
                  <a:srgbClr val="C00000"/>
                </a:solidFill>
                <a:latin typeface="方正大黑简体" pitchFamily="2" charset="-122"/>
                <a:ea typeface="方正大黑简体" pitchFamily="2" charset="-122"/>
              </a:rPr>
              <a:t>第</a:t>
            </a:r>
            <a:r>
              <a:rPr lang="en-US" altLang="zh-CN" sz="4400" dirty="0" smtClean="0">
                <a:solidFill>
                  <a:srgbClr val="C00000"/>
                </a:solidFill>
                <a:latin typeface="方正大黑简体" pitchFamily="2" charset="-122"/>
                <a:ea typeface="方正大黑简体" pitchFamily="2" charset="-122"/>
              </a:rPr>
              <a:t>2</a:t>
            </a:r>
            <a:r>
              <a:rPr lang="zh-CN" altLang="zh-CN" sz="4400" dirty="0" smtClean="0">
                <a:solidFill>
                  <a:srgbClr val="C00000"/>
                </a:solidFill>
                <a:latin typeface="方正大黑简体" pitchFamily="2" charset="-122"/>
                <a:ea typeface="方正大黑简体" pitchFamily="2" charset="-122"/>
              </a:rPr>
              <a:t>章</a:t>
            </a:r>
            <a:r>
              <a:rPr lang="en-US" altLang="zh-CN" sz="4400" dirty="0" smtClean="0">
                <a:solidFill>
                  <a:srgbClr val="C00000"/>
                </a:solidFill>
                <a:latin typeface="方正大黑简体" pitchFamily="2" charset="-122"/>
                <a:ea typeface="方正大黑简体" pitchFamily="2" charset="-122"/>
              </a:rPr>
              <a:t>  </a:t>
            </a:r>
            <a:r>
              <a:rPr lang="en-US" altLang="zh-CN" sz="4400" dirty="0">
                <a:solidFill>
                  <a:srgbClr val="C00000"/>
                </a:solidFill>
                <a:latin typeface="方正大黑简体" pitchFamily="2" charset="-122"/>
                <a:ea typeface="方正大黑简体" pitchFamily="2" charset="-122"/>
              </a:rPr>
              <a:t>Visual Basic.NET</a:t>
            </a:r>
            <a:r>
              <a:rPr lang="zh-CN" altLang="zh-CN" sz="4400" dirty="0">
                <a:solidFill>
                  <a:srgbClr val="C00000"/>
                </a:solidFill>
                <a:latin typeface="方正大黑简体" pitchFamily="2" charset="-122"/>
                <a:ea typeface="方正大黑简体" pitchFamily="2" charset="-122"/>
              </a:rPr>
              <a:t>可视化程序设计入门</a:t>
            </a:r>
          </a:p>
        </p:txBody>
      </p:sp>
    </p:spTree>
    <p:extLst>
      <p:ext uri="{BB962C8B-B14F-4D97-AF65-F5344CB8AC3E}">
        <p14:creationId xmlns:p14="http://schemas.microsoft.com/office/powerpoint/2010/main" val="3935221613"/>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1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4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29414" y="2758375"/>
            <a:ext cx="22302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基</a:t>
            </a:r>
            <a:r>
              <a:rPr lang="en-US" altLang="zh-CN" dirty="0" smtClean="0"/>
              <a:t> </a:t>
            </a:r>
            <a:r>
              <a:rPr lang="zh-CN" altLang="zh-CN" dirty="0" smtClean="0"/>
              <a:t>本</a:t>
            </a:r>
            <a:r>
              <a:rPr lang="en-US" altLang="zh-CN" dirty="0" smtClean="0"/>
              <a:t> </a:t>
            </a:r>
            <a:r>
              <a:rPr lang="zh-CN" altLang="zh-CN" dirty="0" smtClean="0"/>
              <a:t>概</a:t>
            </a:r>
            <a:r>
              <a:rPr lang="en-US" altLang="zh-CN" dirty="0" smtClean="0"/>
              <a:t> </a:t>
            </a:r>
            <a:r>
              <a:rPr lang="zh-CN" altLang="zh-CN" dirty="0" smtClean="0"/>
              <a:t>念</a:t>
            </a:r>
            <a:endParaRPr lang="zh-CN" altLang="en-US" dirty="0"/>
          </a:p>
        </p:txBody>
      </p:sp>
      <p:cxnSp>
        <p:nvCxnSpPr>
          <p:cNvPr id="11" name="直接连接符 10"/>
          <p:cNvCxnSpPr/>
          <p:nvPr/>
        </p:nvCxnSpPr>
        <p:spPr>
          <a:xfrm>
            <a:off x="5262993" y="3246398"/>
            <a:ext cx="2148432"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210944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41902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基本概念</a:t>
            </a:r>
          </a:p>
        </p:txBody>
      </p:sp>
      <p:sp>
        <p:nvSpPr>
          <p:cNvPr id="3" name="TextBox 2"/>
          <p:cNvSpPr txBox="1"/>
          <p:nvPr/>
        </p:nvSpPr>
        <p:spPr>
          <a:xfrm>
            <a:off x="967563" y="914400"/>
            <a:ext cx="9516139" cy="832407"/>
          </a:xfrm>
          <a:prstGeom prst="rect">
            <a:avLst/>
          </a:prstGeom>
          <a:noFill/>
        </p:spPr>
        <p:txBody>
          <a:bodyPr wrap="square" rtlCol="0">
            <a:spAutoFit/>
          </a:bodyPr>
          <a:lstStyle/>
          <a:p>
            <a:pPr indent="446088">
              <a:lnSpc>
                <a:spcPct val="150000"/>
              </a:lnSpc>
            </a:pPr>
            <a:r>
              <a:rPr lang="zh-CN" altLang="zh-CN" dirty="0"/>
              <a:t>事件驱动的核心自然是事件。从事件角度说，事件驱动程序由一个事件收集器、一个事件发送器和一个事件处理器组成</a:t>
            </a:r>
            <a:r>
              <a:rPr lang="zh-CN" altLang="zh-CN" dirty="0" smtClean="0"/>
              <a:t>。</a:t>
            </a:r>
            <a:endParaRPr lang="zh-CN" altLang="zh-CN" dirty="0"/>
          </a:p>
        </p:txBody>
      </p:sp>
      <p:sp>
        <p:nvSpPr>
          <p:cNvPr id="7" name="等腰三角形 6"/>
          <p:cNvSpPr>
            <a:spLocks noChangeAspect="1" noChangeArrowheads="1"/>
          </p:cNvSpPr>
          <p:nvPr/>
        </p:nvSpPr>
        <p:spPr bwMode="auto">
          <a:xfrm rot="5400000" flipV="1">
            <a:off x="6313867" y="2363141"/>
            <a:ext cx="179437" cy="154736"/>
          </a:xfrm>
          <a:prstGeom prst="triangle">
            <a:avLst>
              <a:gd name="adj" fmla="val 50000"/>
            </a:avLst>
          </a:prstGeom>
          <a:solidFill>
            <a:schemeClr val="accent1"/>
          </a:solidFill>
          <a:ln>
            <a:noFill/>
          </a:ln>
          <a:extLst/>
        </p:spPr>
        <p:txBody>
          <a:bodyPr lIns="68573" tIns="34287" rIns="68573" bIns="342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685800" rtl="0" eaLnBrk="1" fontAlgn="auto" latinLnBrk="0" hangingPunct="1">
              <a:lnSpc>
                <a:spcPct val="100000"/>
              </a:lnSpc>
              <a:spcBef>
                <a:spcPct val="0"/>
              </a:spcBef>
              <a:spcAft>
                <a:spcPts val="0"/>
              </a:spcAft>
              <a:buClrTx/>
              <a:buSzTx/>
              <a:buFont typeface="Arial" charset="0"/>
              <a:buNone/>
              <a:tabLst/>
              <a:defRPr/>
            </a:pPr>
            <a:endParaRPr kumimoji="0" lang="zh-CN" altLang="zh-CN" sz="1500" b="0" i="0" u="none" strike="noStrike" kern="120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sym typeface="微软雅黑" pitchFamily="34" charset="-122"/>
            </a:endParaRPr>
          </a:p>
        </p:txBody>
      </p:sp>
      <p:sp>
        <p:nvSpPr>
          <p:cNvPr id="8" name="矩形 47"/>
          <p:cNvSpPr>
            <a:spLocks noChangeArrowheads="1"/>
          </p:cNvSpPr>
          <p:nvPr/>
        </p:nvSpPr>
        <p:spPr bwMode="auto">
          <a:xfrm>
            <a:off x="6535404" y="1806353"/>
            <a:ext cx="3852605" cy="13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600" dirty="0">
                <a:latin typeface="+mn-lt"/>
                <a:ea typeface="+mn-ea"/>
              </a:rPr>
              <a:t>（</a:t>
            </a:r>
            <a:r>
              <a:rPr lang="en-US" altLang="zh-CN" sz="1600" dirty="0">
                <a:latin typeface="+mn-lt"/>
                <a:ea typeface="+mn-ea"/>
              </a:rPr>
              <a:t>1</a:t>
            </a:r>
            <a:r>
              <a:rPr lang="zh-CN" altLang="zh-CN" sz="1600" dirty="0">
                <a:latin typeface="+mn-lt"/>
                <a:ea typeface="+mn-ea"/>
              </a:rPr>
              <a:t>）事件收集器。专门负责收集所有事件，包括来自用户的（如鼠标、键盘事件等）、来自硬件的（如时钟事件等）和来自软件的（如操作系统、应用程序本身的消息等）事件。</a:t>
            </a:r>
          </a:p>
        </p:txBody>
      </p:sp>
      <p:sp>
        <p:nvSpPr>
          <p:cNvPr id="9" name="等腰三角形 18"/>
          <p:cNvSpPr>
            <a:spLocks noChangeAspect="1" noChangeArrowheads="1"/>
          </p:cNvSpPr>
          <p:nvPr/>
        </p:nvSpPr>
        <p:spPr bwMode="auto">
          <a:xfrm rot="5400000" flipV="1">
            <a:off x="6313867" y="4000442"/>
            <a:ext cx="179437" cy="154736"/>
          </a:xfrm>
          <a:prstGeom prst="triangle">
            <a:avLst>
              <a:gd name="adj" fmla="val 50000"/>
            </a:avLst>
          </a:prstGeom>
          <a:solidFill>
            <a:schemeClr val="accent1"/>
          </a:solidFill>
          <a:ln>
            <a:noFill/>
          </a:ln>
          <a:extLst/>
        </p:spPr>
        <p:txBody>
          <a:bodyPr lIns="68573" tIns="34287" rIns="68573" bIns="342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685800" rtl="0" eaLnBrk="1" fontAlgn="auto" latinLnBrk="0" hangingPunct="1">
              <a:lnSpc>
                <a:spcPct val="100000"/>
              </a:lnSpc>
              <a:spcBef>
                <a:spcPct val="0"/>
              </a:spcBef>
              <a:spcAft>
                <a:spcPts val="0"/>
              </a:spcAft>
              <a:buClrTx/>
              <a:buSzTx/>
              <a:buFont typeface="Arial" charset="0"/>
              <a:buNone/>
              <a:tabLst/>
              <a:defRPr/>
            </a:pPr>
            <a:endParaRPr kumimoji="0" lang="zh-CN" altLang="zh-CN" sz="1500" b="0" i="0" u="none" strike="noStrike" kern="1200" cap="none" spc="0" normalizeH="0" baseline="0" noProof="0">
              <a:ln>
                <a:noFill/>
              </a:ln>
              <a:solidFill>
                <a:prstClr val="black">
                  <a:lumMod val="65000"/>
                  <a:lumOff val="35000"/>
                </a:prstClr>
              </a:solidFill>
              <a:effectLst/>
              <a:uLnTx/>
              <a:uFillTx/>
              <a:latin typeface="微软雅黑" pitchFamily="34" charset="-122"/>
              <a:ea typeface="微软雅黑" pitchFamily="34" charset="-122"/>
              <a:cs typeface="+mn-cs"/>
              <a:sym typeface="微软雅黑" pitchFamily="34" charset="-122"/>
            </a:endParaRPr>
          </a:p>
        </p:txBody>
      </p:sp>
      <p:sp>
        <p:nvSpPr>
          <p:cNvPr id="10" name="矩形 47"/>
          <p:cNvSpPr>
            <a:spLocks noChangeArrowheads="1"/>
          </p:cNvSpPr>
          <p:nvPr/>
        </p:nvSpPr>
        <p:spPr bwMode="auto">
          <a:xfrm>
            <a:off x="6535405" y="3840231"/>
            <a:ext cx="3703748" cy="56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600" dirty="0">
                <a:latin typeface="+mn-lt"/>
                <a:ea typeface="+mn-ea"/>
              </a:rPr>
              <a:t>（</a:t>
            </a:r>
            <a:r>
              <a:rPr lang="en-US" altLang="zh-CN" sz="1600" dirty="0">
                <a:latin typeface="+mn-lt"/>
                <a:ea typeface="+mn-ea"/>
              </a:rPr>
              <a:t>3</a:t>
            </a:r>
            <a:r>
              <a:rPr lang="zh-CN" altLang="zh-CN" sz="1600" dirty="0">
                <a:latin typeface="+mn-lt"/>
                <a:ea typeface="+mn-ea"/>
              </a:rPr>
              <a:t>）事件处理器。做具体的事件响应工作，它往往要到实现阶段才完全确定。</a:t>
            </a:r>
          </a:p>
        </p:txBody>
      </p:sp>
      <p:sp>
        <p:nvSpPr>
          <p:cNvPr id="11" name="等腰三角形 18"/>
          <p:cNvSpPr>
            <a:spLocks noChangeAspect="1" noChangeArrowheads="1"/>
          </p:cNvSpPr>
          <p:nvPr/>
        </p:nvSpPr>
        <p:spPr bwMode="auto">
          <a:xfrm rot="16200000" flipH="1" flipV="1">
            <a:off x="4011134" y="3152975"/>
            <a:ext cx="179437" cy="154736"/>
          </a:xfrm>
          <a:prstGeom prst="triangle">
            <a:avLst>
              <a:gd name="adj" fmla="val 50000"/>
            </a:avLst>
          </a:prstGeom>
          <a:solidFill>
            <a:schemeClr val="accent1"/>
          </a:solidFill>
          <a:ln>
            <a:noFill/>
          </a:ln>
          <a:extLst/>
        </p:spPr>
        <p:txBody>
          <a:bodyPr lIns="68573" tIns="34287" rIns="68573" bIns="342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685800" rtl="0" eaLnBrk="1" fontAlgn="auto" latinLnBrk="0" hangingPunct="1">
              <a:lnSpc>
                <a:spcPct val="100000"/>
              </a:lnSpc>
              <a:spcBef>
                <a:spcPct val="0"/>
              </a:spcBef>
              <a:spcAft>
                <a:spcPts val="0"/>
              </a:spcAft>
              <a:buClrTx/>
              <a:buSzTx/>
              <a:buFont typeface="Arial" charset="0"/>
              <a:buNone/>
              <a:tabLst/>
              <a:defRPr/>
            </a:pPr>
            <a:endParaRPr kumimoji="0" lang="zh-CN" altLang="zh-CN" sz="1500" b="0" i="0" u="none" strike="noStrike" kern="1200" cap="none" spc="0" normalizeH="0" baseline="0" noProof="0">
              <a:ln>
                <a:noFill/>
              </a:ln>
              <a:solidFill>
                <a:srgbClr val="003E00">
                  <a:lumMod val="75000"/>
                </a:srgbClr>
              </a:solidFill>
              <a:effectLst/>
              <a:uLnTx/>
              <a:uFillTx/>
              <a:latin typeface="微软雅黑" pitchFamily="34" charset="-122"/>
              <a:ea typeface="微软雅黑" pitchFamily="34" charset="-122"/>
              <a:cs typeface="+mn-cs"/>
              <a:sym typeface="微软雅黑" pitchFamily="34" charset="-122"/>
            </a:endParaRPr>
          </a:p>
        </p:txBody>
      </p:sp>
      <p:sp>
        <p:nvSpPr>
          <p:cNvPr id="12" name="矩形 47"/>
          <p:cNvSpPr>
            <a:spLocks noChangeArrowheads="1"/>
          </p:cNvSpPr>
          <p:nvPr/>
        </p:nvSpPr>
        <p:spPr bwMode="auto">
          <a:xfrm>
            <a:off x="1586768" y="2719874"/>
            <a:ext cx="2390128"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600" dirty="0">
                <a:latin typeface="+mn-lt"/>
                <a:ea typeface="+mn-ea"/>
              </a:rPr>
              <a:t>（</a:t>
            </a:r>
            <a:r>
              <a:rPr lang="en-US" altLang="zh-CN" sz="1600" dirty="0">
                <a:latin typeface="+mn-lt"/>
                <a:ea typeface="+mn-ea"/>
              </a:rPr>
              <a:t>2</a:t>
            </a:r>
            <a:r>
              <a:rPr lang="zh-CN" altLang="zh-CN" sz="1600" dirty="0">
                <a:latin typeface="+mn-lt"/>
                <a:ea typeface="+mn-ea"/>
              </a:rPr>
              <a:t>）事件发送器。负责将事件收集器收集到的事件分发到目标对象中</a:t>
            </a:r>
            <a:r>
              <a:rPr lang="zh-CN" altLang="zh-CN" sz="1600" dirty="0"/>
              <a:t>。</a:t>
            </a:r>
          </a:p>
        </p:txBody>
      </p:sp>
      <p:sp>
        <p:nvSpPr>
          <p:cNvPr id="13" name="形状 12"/>
          <p:cNvSpPr/>
          <p:nvPr/>
        </p:nvSpPr>
        <p:spPr>
          <a:xfrm>
            <a:off x="4285566" y="2719874"/>
            <a:ext cx="1400989" cy="1401200"/>
          </a:xfrm>
          <a:prstGeom prst="leftCircularArrow">
            <a:avLst>
              <a:gd name="adj1" fmla="val 8909"/>
              <a:gd name="adj2" fmla="val 1142322"/>
              <a:gd name="adj3" fmla="val 6293598"/>
              <a:gd name="adj4" fmla="val 18900002"/>
              <a:gd name="adj5" fmla="val 12500"/>
            </a:avLst>
          </a:prstGeom>
          <a:solidFill>
            <a:schemeClr val="accent2"/>
          </a:solidFill>
          <a:ln>
            <a:noFill/>
          </a:ln>
          <a:effectLst/>
        </p:spPr>
        <p:style>
          <a:lnRef idx="0">
            <a:scrgbClr r="0" g="0" b="0"/>
          </a:lnRef>
          <a:fillRef idx="3">
            <a:scrgbClr r="0" g="0" b="0"/>
          </a:fillRef>
          <a:effectRef idx="2">
            <a:scrgbClr r="0" g="0" b="0"/>
          </a:effectRef>
          <a:fontRef idx="minor">
            <a:schemeClr val="lt1"/>
          </a:fontRef>
        </p:style>
      </p:sp>
      <p:sp>
        <p:nvSpPr>
          <p:cNvPr id="14" name="空心弧 13"/>
          <p:cNvSpPr/>
          <p:nvPr/>
        </p:nvSpPr>
        <p:spPr>
          <a:xfrm>
            <a:off x="4788255" y="3636782"/>
            <a:ext cx="1203665" cy="1204148"/>
          </a:xfrm>
          <a:prstGeom prst="blockArc">
            <a:avLst>
              <a:gd name="adj1" fmla="val 13624405"/>
              <a:gd name="adj2" fmla="val 17228224"/>
              <a:gd name="adj3" fmla="val 11481"/>
            </a:avLst>
          </a:prstGeom>
          <a:solidFill>
            <a:schemeClr val="accent1"/>
          </a:solidFill>
          <a:ln>
            <a:noFill/>
          </a:ln>
          <a:effectLst/>
        </p:spPr>
        <p:style>
          <a:lnRef idx="0">
            <a:scrgbClr r="0" g="0" b="0"/>
          </a:lnRef>
          <a:fillRef idx="3">
            <a:scrgbClr r="0" g="0" b="0"/>
          </a:fillRef>
          <a:effectRef idx="2">
            <a:scrgbClr r="0" g="0" b="0"/>
          </a:effectRef>
          <a:fontRef idx="minor">
            <a:schemeClr val="lt1"/>
          </a:fontRef>
        </p:style>
      </p:sp>
      <p:sp>
        <p:nvSpPr>
          <p:cNvPr id="15" name="空心弧 14"/>
          <p:cNvSpPr/>
          <p:nvPr/>
        </p:nvSpPr>
        <p:spPr>
          <a:xfrm>
            <a:off x="4788255" y="3636782"/>
            <a:ext cx="1203665" cy="1204148"/>
          </a:xfrm>
          <a:prstGeom prst="blockArc">
            <a:avLst>
              <a:gd name="adj1" fmla="val 17085111"/>
              <a:gd name="adj2" fmla="val 10799997"/>
              <a:gd name="adj3" fmla="val 11504"/>
            </a:avLst>
          </a:prstGeom>
          <a:solidFill>
            <a:schemeClr val="accent1"/>
          </a:solidFill>
          <a:ln>
            <a:noFill/>
          </a:ln>
          <a:effectLst/>
        </p:spPr>
        <p:style>
          <a:lnRef idx="0">
            <a:scrgbClr r="0" g="0" b="0"/>
          </a:lnRef>
          <a:fillRef idx="3">
            <a:scrgbClr r="0" g="0" b="0"/>
          </a:fillRef>
          <a:effectRef idx="2">
            <a:scrgbClr r="0" g="0" b="0"/>
          </a:effectRef>
          <a:fontRef idx="minor">
            <a:schemeClr val="lt1"/>
          </a:fontRef>
        </p:style>
      </p:sp>
      <p:sp>
        <p:nvSpPr>
          <p:cNvPr id="16" name="任意多边形 15"/>
          <p:cNvSpPr/>
          <p:nvPr/>
        </p:nvSpPr>
        <p:spPr>
          <a:xfrm rot="17307692">
            <a:off x="5056379" y="2332170"/>
            <a:ext cx="1214450" cy="654324"/>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srgbClr val="005A00">
                  <a:lumMod val="75000"/>
                </a:srgbClr>
              </a:solidFill>
              <a:effectLst/>
              <a:uLnTx/>
              <a:uFillTx/>
              <a:latin typeface="等线"/>
              <a:ea typeface="微软雅黑"/>
              <a:cs typeface="+mn-cs"/>
            </a:endParaRPr>
          </a:p>
        </p:txBody>
      </p:sp>
      <p:sp>
        <p:nvSpPr>
          <p:cNvPr id="17" name="任意多边形 16"/>
          <p:cNvSpPr/>
          <p:nvPr/>
        </p:nvSpPr>
        <p:spPr>
          <a:xfrm rot="17307692">
            <a:off x="4759323" y="1993810"/>
            <a:ext cx="797547" cy="558426"/>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srgbClr val="005A00">
                  <a:lumMod val="75000"/>
                </a:srgbClr>
              </a:solidFill>
              <a:effectLst/>
              <a:uLnTx/>
              <a:uFillTx/>
              <a:latin typeface="等线"/>
              <a:ea typeface="微软雅黑"/>
              <a:cs typeface="+mn-cs"/>
            </a:endParaRPr>
          </a:p>
        </p:txBody>
      </p:sp>
      <p:sp>
        <p:nvSpPr>
          <p:cNvPr id="18" name="TextBox 17"/>
          <p:cNvSpPr txBox="1"/>
          <p:nvPr/>
        </p:nvSpPr>
        <p:spPr>
          <a:xfrm>
            <a:off x="5173928" y="2220001"/>
            <a:ext cx="505588" cy="654025"/>
          </a:xfrm>
          <a:prstGeom prst="rect">
            <a:avLst/>
          </a:prstGeom>
          <a:noFill/>
        </p:spPr>
        <p:txBody>
          <a:bodyPr wrap="non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800" b="1" i="0" u="none" strike="noStrike" kern="1200" cap="none" spc="0" normalizeH="0" baseline="0" noProof="0" dirty="0">
                <a:ln>
                  <a:noFill/>
                </a:ln>
                <a:solidFill>
                  <a:srgbClr val="005A00"/>
                </a:solidFill>
                <a:effectLst/>
                <a:uLnTx/>
                <a:uFillTx/>
                <a:latin typeface="微软雅黑" pitchFamily="34" charset="-122"/>
                <a:ea typeface="微软雅黑" pitchFamily="34" charset="-122"/>
                <a:cs typeface="+mn-cs"/>
              </a:rPr>
              <a:t>A</a:t>
            </a:r>
            <a:endParaRPr kumimoji="0" lang="zh-CN" altLang="en-US" sz="3800" b="1" i="0" u="none" strike="noStrike" kern="1200" cap="none" spc="0" normalizeH="0" baseline="0" noProof="0" dirty="0">
              <a:ln>
                <a:noFill/>
              </a:ln>
              <a:solidFill>
                <a:srgbClr val="005A00"/>
              </a:solidFill>
              <a:effectLst/>
              <a:uLnTx/>
              <a:uFillTx/>
              <a:latin typeface="微软雅黑" pitchFamily="34" charset="-122"/>
              <a:ea typeface="微软雅黑" pitchFamily="34" charset="-122"/>
              <a:cs typeface="+mn-cs"/>
            </a:endParaRPr>
          </a:p>
        </p:txBody>
      </p:sp>
      <p:sp>
        <p:nvSpPr>
          <p:cNvPr id="19" name="TextBox 18"/>
          <p:cNvSpPr txBox="1"/>
          <p:nvPr/>
        </p:nvSpPr>
        <p:spPr>
          <a:xfrm>
            <a:off x="4734519" y="3082324"/>
            <a:ext cx="471924" cy="654025"/>
          </a:xfrm>
          <a:prstGeom prst="rect">
            <a:avLst/>
          </a:prstGeom>
          <a:noFill/>
        </p:spPr>
        <p:txBody>
          <a:bodyPr wrap="non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800" b="1" i="0" u="none" strike="noStrike" kern="1200" cap="none" spc="0" normalizeH="0" baseline="0" noProof="0" dirty="0">
                <a:ln>
                  <a:noFill/>
                </a:ln>
                <a:solidFill>
                  <a:srgbClr val="006800"/>
                </a:solidFill>
                <a:effectLst/>
                <a:uLnTx/>
                <a:uFillTx/>
                <a:latin typeface="微软雅黑" pitchFamily="34" charset="-122"/>
                <a:ea typeface="微软雅黑" pitchFamily="34" charset="-122"/>
                <a:cs typeface="+mn-cs"/>
              </a:rPr>
              <a:t>B</a:t>
            </a:r>
            <a:endParaRPr kumimoji="0" lang="zh-CN" altLang="en-US" sz="3800" b="1" i="0" u="none" strike="noStrike" kern="1200" cap="none" spc="0" normalizeH="0" baseline="0" noProof="0" dirty="0">
              <a:ln>
                <a:noFill/>
              </a:ln>
              <a:solidFill>
                <a:srgbClr val="006800"/>
              </a:solidFill>
              <a:effectLst/>
              <a:uLnTx/>
              <a:uFillTx/>
              <a:latin typeface="微软雅黑" pitchFamily="34" charset="-122"/>
              <a:ea typeface="微软雅黑" pitchFamily="34" charset="-122"/>
              <a:cs typeface="+mn-cs"/>
            </a:endParaRPr>
          </a:p>
        </p:txBody>
      </p:sp>
      <p:sp>
        <p:nvSpPr>
          <p:cNvPr id="20" name="TextBox 19"/>
          <p:cNvSpPr txBox="1"/>
          <p:nvPr/>
        </p:nvSpPr>
        <p:spPr>
          <a:xfrm>
            <a:off x="5160989" y="3938925"/>
            <a:ext cx="467116" cy="654025"/>
          </a:xfrm>
          <a:prstGeom prst="rect">
            <a:avLst/>
          </a:prstGeom>
          <a:noFill/>
        </p:spPr>
        <p:txBody>
          <a:bodyPr wrap="none" lIns="68580" tIns="34290" rIns="68580" b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800" b="1" i="0" u="none" strike="noStrike" kern="1200" cap="none" spc="0" normalizeH="0" baseline="0" noProof="0" dirty="0">
                <a:ln>
                  <a:noFill/>
                </a:ln>
                <a:solidFill>
                  <a:srgbClr val="005A00"/>
                </a:solidFill>
                <a:effectLst/>
                <a:uLnTx/>
                <a:uFillTx/>
                <a:latin typeface="微软雅黑" pitchFamily="34" charset="-122"/>
                <a:ea typeface="微软雅黑" pitchFamily="34" charset="-122"/>
                <a:cs typeface="+mn-cs"/>
              </a:rPr>
              <a:t>C</a:t>
            </a:r>
            <a:endParaRPr kumimoji="0" lang="zh-CN" altLang="en-US" sz="3800" b="1" i="0" u="none" strike="noStrike" kern="1200" cap="none" spc="0" normalizeH="0" baseline="0" noProof="0" dirty="0">
              <a:ln>
                <a:noFill/>
              </a:ln>
              <a:solidFill>
                <a:srgbClr val="005A00"/>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405816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50"/>
                                        <p:tgtEl>
                                          <p:spTgt spid="17"/>
                                        </p:tgtEl>
                                      </p:cBhvr>
                                    </p:animEffect>
                                  </p:childTnLst>
                                </p:cTn>
                              </p:par>
                            </p:childTnLst>
                          </p:cTn>
                        </p:par>
                        <p:par>
                          <p:cTn id="12" fill="hold">
                            <p:stCondLst>
                              <p:cond delay="135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600"/>
                                        <p:tgtEl>
                                          <p:spTgt spid="16"/>
                                        </p:tgtEl>
                                      </p:cBhvr>
                                    </p:animEffect>
                                  </p:childTnLst>
                                </p:cTn>
                              </p:par>
                            </p:childTnLst>
                          </p:cTn>
                        </p:par>
                        <p:par>
                          <p:cTn id="16" fill="hold">
                            <p:stCondLst>
                              <p:cond delay="195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45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6" presetClass="emph" presetSubtype="0" fill="hold" grpId="1" nodeType="withEffect">
                                  <p:stCondLst>
                                    <p:cond delay="0"/>
                                  </p:stCondLst>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295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750"/>
                                        <p:tgtEl>
                                          <p:spTgt spid="13"/>
                                        </p:tgtEl>
                                      </p:cBhvr>
                                    </p:animEffect>
                                  </p:childTnLst>
                                </p:cTn>
                              </p:par>
                            </p:childTnLst>
                          </p:cTn>
                        </p:par>
                        <p:par>
                          <p:cTn id="33" fill="hold">
                            <p:stCondLst>
                              <p:cond delay="37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4200"/>
                            </p:stCondLst>
                            <p:childTnLst>
                              <p:par>
                                <p:cTn id="38" presetID="1"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26" presetClass="emph" presetSubtype="0" fill="hold" grpId="1" nodeType="with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par>
                          <p:cTn id="43" fill="hold">
                            <p:stCondLst>
                              <p:cond delay="4700"/>
                            </p:stCondLst>
                            <p:childTnLst>
                              <p:par>
                                <p:cTn id="44" presetID="22" presetClass="entr" presetSubtype="2"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right)">
                                      <p:cBhvr>
                                        <p:cTn id="46" dur="500"/>
                                        <p:tgtEl>
                                          <p:spTgt spid="12"/>
                                        </p:tgtEl>
                                      </p:cBhvr>
                                    </p:animEffect>
                                  </p:childTnLst>
                                </p:cTn>
                              </p:par>
                            </p:childTnLst>
                          </p:cTn>
                        </p:par>
                        <p:par>
                          <p:cTn id="47" fill="hold">
                            <p:stCondLst>
                              <p:cond delay="5200"/>
                            </p:stCondLst>
                            <p:childTnLst>
                              <p:par>
                                <p:cTn id="48" presetID="22" presetClass="entr" presetSubtype="8"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250"/>
                                        <p:tgtEl>
                                          <p:spTgt spid="14"/>
                                        </p:tgtEl>
                                      </p:cBhvr>
                                    </p:animEffect>
                                  </p:childTnLst>
                                </p:cTn>
                              </p:par>
                            </p:childTnLst>
                          </p:cTn>
                        </p:par>
                        <p:par>
                          <p:cTn id="51" fill="hold">
                            <p:stCondLst>
                              <p:cond delay="5450"/>
                            </p:stCondLst>
                            <p:childTnLst>
                              <p:par>
                                <p:cTn id="52" presetID="21" presetClass="entr" presetSubtype="1"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heel(1)">
                                      <p:cBhvr>
                                        <p:cTn id="54" dur="1000"/>
                                        <p:tgtEl>
                                          <p:spTgt spid="15"/>
                                        </p:tgtEl>
                                      </p:cBhvr>
                                    </p:animEffect>
                                  </p:childTnLst>
                                </p:cTn>
                              </p:par>
                            </p:childTnLst>
                          </p:cTn>
                        </p:par>
                        <p:par>
                          <p:cTn id="55" fill="hold">
                            <p:stCondLst>
                              <p:cond delay="645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par>
                          <p:cTn id="59" fill="hold">
                            <p:stCondLst>
                              <p:cond delay="6950"/>
                            </p:stCondLst>
                            <p:childTnLst>
                              <p:par>
                                <p:cTn id="60" presetID="1"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26" presetClass="emph" presetSubtype="0" fill="hold" grpId="1" nodeType="withEffect">
                                  <p:stCondLst>
                                    <p:cond delay="0"/>
                                  </p:stCondLst>
                                  <p:childTnLst>
                                    <p:animEffect transition="out" filter="fade">
                                      <p:cBhvr>
                                        <p:cTn id="63" dur="500" tmFilter="0, 0; .2, .5; .8, .5; 1, 0"/>
                                        <p:tgtEl>
                                          <p:spTgt spid="9"/>
                                        </p:tgtEl>
                                      </p:cBhvr>
                                    </p:animEffect>
                                    <p:animScale>
                                      <p:cBhvr>
                                        <p:cTn id="64" dur="250" autoRev="1" fill="hold"/>
                                        <p:tgtEl>
                                          <p:spTgt spid="9"/>
                                        </p:tgtEl>
                                      </p:cBhvr>
                                      <p:by x="105000" y="105000"/>
                                    </p:animScale>
                                  </p:childTnLst>
                                </p:cTn>
                              </p:par>
                              <p:par>
                                <p:cTn id="65" presetID="22" presetClass="entr" presetSubtype="8"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8" grpId="0"/>
      <p:bldP spid="9" grpId="0" animBg="1"/>
      <p:bldP spid="9" grpId="1" animBg="1"/>
      <p:bldP spid="10" grpId="0"/>
      <p:bldP spid="11" grpId="0" animBg="1"/>
      <p:bldP spid="11" grpId="1" animBg="1"/>
      <p:bldP spid="12" grpId="0"/>
      <p:bldP spid="16" grpId="0" animBg="1"/>
      <p:bldP spid="17" grpId="0" animBg="1"/>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6017693" y="2758375"/>
            <a:ext cx="22302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事</a:t>
            </a:r>
            <a:r>
              <a:rPr lang="en-US" altLang="zh-CN" dirty="0" smtClean="0"/>
              <a:t> </a:t>
            </a:r>
            <a:r>
              <a:rPr lang="zh-CN" altLang="zh-CN" dirty="0" smtClean="0"/>
              <a:t>件</a:t>
            </a:r>
            <a:r>
              <a:rPr lang="en-US" altLang="zh-CN" dirty="0" smtClean="0"/>
              <a:t> </a:t>
            </a:r>
            <a:r>
              <a:rPr lang="zh-CN" altLang="zh-CN" dirty="0" smtClean="0"/>
              <a:t>过</a:t>
            </a:r>
            <a:r>
              <a:rPr lang="en-US" altLang="zh-CN" dirty="0" smtClean="0"/>
              <a:t> </a:t>
            </a:r>
            <a:r>
              <a:rPr lang="zh-CN" altLang="zh-CN" dirty="0" smtClean="0"/>
              <a:t>程</a:t>
            </a:r>
            <a:endParaRPr lang="zh-CN" altLang="en-US" dirty="0"/>
          </a:p>
        </p:txBody>
      </p:sp>
      <p:cxnSp>
        <p:nvCxnSpPr>
          <p:cNvPr id="11" name="直接连接符 10"/>
          <p:cNvCxnSpPr/>
          <p:nvPr/>
        </p:nvCxnSpPr>
        <p:spPr>
          <a:xfrm>
            <a:off x="5262993" y="3246398"/>
            <a:ext cx="3126095" cy="2271"/>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69319" y="3407714"/>
            <a:ext cx="159335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．窗体事件过程</a:t>
            </a:r>
          </a:p>
        </p:txBody>
      </p:sp>
      <p:sp>
        <p:nvSpPr>
          <p:cNvPr id="17" name="文本占位符 5"/>
          <p:cNvSpPr txBox="1">
            <a:spLocks/>
          </p:cNvSpPr>
          <p:nvPr/>
        </p:nvSpPr>
        <p:spPr>
          <a:xfrm>
            <a:off x="7089156" y="3398873"/>
            <a:ext cx="156574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．控件事件过程</a:t>
            </a:r>
          </a:p>
        </p:txBody>
      </p:sp>
      <p:sp>
        <p:nvSpPr>
          <p:cNvPr id="22" name="文本占位符 5"/>
          <p:cNvSpPr txBox="1">
            <a:spLocks/>
          </p:cNvSpPr>
          <p:nvPr/>
        </p:nvSpPr>
        <p:spPr>
          <a:xfrm>
            <a:off x="5369318" y="3804888"/>
            <a:ext cx="191398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．如何建立事件过程</a:t>
            </a:r>
          </a:p>
        </p:txBody>
      </p:sp>
    </p:spTree>
    <p:extLst>
      <p:ext uri="{BB962C8B-B14F-4D97-AF65-F5344CB8AC3E}">
        <p14:creationId xmlns:p14="http://schemas.microsoft.com/office/powerpoint/2010/main" val="272316159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400"/>
                                        <p:tgtEl>
                                          <p:spTgt spid="16"/>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6" grpId="0" animBg="1"/>
      <p:bldP spid="17"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．窗体事件过程</a:t>
            </a:r>
          </a:p>
        </p:txBody>
      </p:sp>
      <p:sp>
        <p:nvSpPr>
          <p:cNvPr id="3" name="矩形 2"/>
          <p:cNvSpPr/>
          <p:nvPr/>
        </p:nvSpPr>
        <p:spPr>
          <a:xfrm>
            <a:off x="1120148" y="825699"/>
            <a:ext cx="8225871" cy="353943"/>
          </a:xfrm>
          <a:prstGeom prst="rect">
            <a:avLst/>
          </a:prstGeom>
        </p:spPr>
        <p:txBody>
          <a:bodyPr wrap="square">
            <a:spAutoFit/>
          </a:bodyPr>
          <a:lstStyle/>
          <a:p>
            <a:r>
              <a:rPr lang="zh-CN" altLang="zh-CN" dirty="0"/>
              <a:t>窗体事件过程由窗体名（</a:t>
            </a:r>
            <a:r>
              <a:rPr lang="en-US" altLang="zh-CN" dirty="0"/>
              <a:t>Name</a:t>
            </a:r>
            <a:r>
              <a:rPr lang="zh-CN" altLang="zh-CN" dirty="0"/>
              <a:t>属性）、下画线和事件名组成，其语法格式如下：</a:t>
            </a:r>
          </a:p>
        </p:txBody>
      </p:sp>
      <p:sp>
        <p:nvSpPr>
          <p:cNvPr id="4" name="TextBox 3"/>
          <p:cNvSpPr txBox="1"/>
          <p:nvPr/>
        </p:nvSpPr>
        <p:spPr>
          <a:xfrm>
            <a:off x="1307805" y="1223261"/>
            <a:ext cx="8814390" cy="1259919"/>
          </a:xfrm>
          <a:prstGeom prst="roundRect">
            <a:avLst>
              <a:gd name="adj" fmla="val 10760"/>
            </a:avLst>
          </a:prstGeom>
          <a:solidFill>
            <a:schemeClr val="accent5">
              <a:lumMod val="40000"/>
              <a:lumOff val="60000"/>
            </a:schemeClr>
          </a:solidFill>
        </p:spPr>
        <p:txBody>
          <a:bodyPr wrap="square" rtlCol="0">
            <a:spAutoFit/>
          </a:bodyPr>
          <a:lstStyle/>
          <a:p>
            <a:r>
              <a:rPr lang="en-US" altLang="zh-CN" dirty="0"/>
              <a:t>Private Sub </a:t>
            </a:r>
            <a:r>
              <a:rPr lang="zh-CN" altLang="zh-CN" dirty="0"/>
              <a:t>窗体名</a:t>
            </a:r>
            <a:r>
              <a:rPr lang="en-US" altLang="zh-CN" dirty="0"/>
              <a:t>_</a:t>
            </a:r>
            <a:r>
              <a:rPr lang="zh-CN" altLang="zh-CN" dirty="0"/>
              <a:t>事件名</a:t>
            </a:r>
            <a:r>
              <a:rPr lang="en-US" altLang="zh-CN" dirty="0"/>
              <a:t> ([</a:t>
            </a:r>
            <a:r>
              <a:rPr lang="zh-CN" altLang="zh-CN" dirty="0"/>
              <a:t>参数列表</a:t>
            </a:r>
            <a:r>
              <a:rPr lang="en-US" altLang="zh-CN" dirty="0"/>
              <a:t>])</a:t>
            </a:r>
            <a:endParaRPr lang="zh-CN" altLang="zh-CN" dirty="0"/>
          </a:p>
          <a:p>
            <a:r>
              <a:rPr lang="en-US" altLang="zh-CN" dirty="0"/>
              <a:t>	[</a:t>
            </a:r>
            <a:r>
              <a:rPr lang="zh-CN" altLang="zh-CN" dirty="0"/>
              <a:t>局部变量和常数声明</a:t>
            </a:r>
            <a:r>
              <a:rPr lang="en-US" altLang="zh-CN" dirty="0"/>
              <a:t>]</a:t>
            </a:r>
            <a:endParaRPr lang="zh-CN" altLang="zh-CN" dirty="0"/>
          </a:p>
          <a:p>
            <a:r>
              <a:rPr lang="en-US" altLang="zh-CN" dirty="0"/>
              <a:t>	</a:t>
            </a:r>
            <a:r>
              <a:rPr lang="zh-CN" altLang="zh-CN" dirty="0"/>
              <a:t>语句块</a:t>
            </a:r>
          </a:p>
          <a:p>
            <a:r>
              <a:rPr lang="en-US" altLang="zh-CN" dirty="0"/>
              <a:t>End </a:t>
            </a:r>
            <a:r>
              <a:rPr lang="en-US" altLang="zh-CN" dirty="0" smtClean="0"/>
              <a:t>Sub</a:t>
            </a:r>
            <a:endParaRPr lang="zh-CN" altLang="zh-CN" dirty="0"/>
          </a:p>
        </p:txBody>
      </p:sp>
      <p:sp>
        <p:nvSpPr>
          <p:cNvPr id="5" name="TextBox 4"/>
          <p:cNvSpPr txBox="1"/>
          <p:nvPr/>
        </p:nvSpPr>
        <p:spPr>
          <a:xfrm>
            <a:off x="765544" y="2573079"/>
            <a:ext cx="9867014" cy="615553"/>
          </a:xfrm>
          <a:prstGeom prst="rect">
            <a:avLst/>
          </a:prstGeom>
          <a:noFill/>
        </p:spPr>
        <p:txBody>
          <a:bodyPr wrap="square" rtlCol="0">
            <a:spAutoFit/>
          </a:bodyPr>
          <a:lstStyle/>
          <a:p>
            <a:pPr indent="446088"/>
            <a:r>
              <a:rPr lang="zh-CN" altLang="zh-CN" dirty="0"/>
              <a:t>例如，在例</a:t>
            </a:r>
            <a:r>
              <a:rPr lang="en-US" altLang="zh-CN" dirty="0"/>
              <a:t>2.2</a:t>
            </a:r>
            <a:r>
              <a:rPr lang="zh-CN" altLang="zh-CN" dirty="0"/>
              <a:t>中，单击窗体</a:t>
            </a:r>
            <a:r>
              <a:rPr lang="en-US" altLang="zh-CN" dirty="0"/>
              <a:t>Form1</a:t>
            </a:r>
            <a:r>
              <a:rPr lang="zh-CN" altLang="zh-CN" dirty="0"/>
              <a:t>的事件过程</a:t>
            </a:r>
            <a:r>
              <a:rPr lang="en-US" altLang="zh-CN" dirty="0"/>
              <a:t>Form1_Click</a:t>
            </a:r>
            <a:r>
              <a:rPr lang="zh-CN" altLang="zh-CN" dirty="0"/>
              <a:t>执行的操作是创建并显示窗体</a:t>
            </a:r>
            <a:r>
              <a:rPr lang="en-US" altLang="zh-CN" dirty="0" err="1"/>
              <a:t>frmhello</a:t>
            </a:r>
            <a:r>
              <a:rPr lang="zh-CN" altLang="zh-CN" dirty="0"/>
              <a:t>，其代码如下</a:t>
            </a:r>
            <a:r>
              <a:rPr lang="zh-CN" altLang="zh-CN" dirty="0" smtClean="0"/>
              <a:t>：</a:t>
            </a:r>
            <a:endParaRPr lang="zh-CN" altLang="zh-CN" dirty="0"/>
          </a:p>
        </p:txBody>
      </p:sp>
      <p:sp>
        <p:nvSpPr>
          <p:cNvPr id="6" name="TextBox 5"/>
          <p:cNvSpPr txBox="1"/>
          <p:nvPr/>
        </p:nvSpPr>
        <p:spPr>
          <a:xfrm>
            <a:off x="1307805" y="3188632"/>
            <a:ext cx="8814390" cy="1549360"/>
          </a:xfrm>
          <a:prstGeom prst="roundRect">
            <a:avLst>
              <a:gd name="adj" fmla="val 8432"/>
            </a:avLst>
          </a:prstGeom>
          <a:solidFill>
            <a:schemeClr val="accent5">
              <a:lumMod val="40000"/>
              <a:lumOff val="60000"/>
            </a:schemeClr>
          </a:solidFill>
        </p:spPr>
        <p:txBody>
          <a:bodyPr wrap="square" rtlCol="0">
            <a:spAutoFit/>
          </a:bodyPr>
          <a:lstStyle/>
          <a:p>
            <a:r>
              <a:rPr lang="en-US" altLang="zh-CN" dirty="0"/>
              <a:t>Private Sub Form1_Click(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Handles </a:t>
            </a:r>
            <a:r>
              <a:rPr lang="en-US" altLang="zh-CN" dirty="0" err="1"/>
              <a:t>MyBase.Click</a:t>
            </a:r>
            <a:endParaRPr lang="zh-CN" altLang="zh-CN" dirty="0"/>
          </a:p>
          <a:p>
            <a:r>
              <a:rPr lang="en-US" altLang="zh-CN" dirty="0"/>
              <a:t>    Dim </a:t>
            </a:r>
            <a:r>
              <a:rPr lang="en-US" altLang="zh-CN" dirty="0" err="1"/>
              <a:t>frmhello</a:t>
            </a:r>
            <a:r>
              <a:rPr lang="en-US" altLang="zh-CN" dirty="0"/>
              <a:t> As New </a:t>
            </a:r>
            <a:r>
              <a:rPr lang="en-US" altLang="zh-CN" dirty="0" err="1"/>
              <a:t>frmhello</a:t>
            </a:r>
            <a:r>
              <a:rPr lang="en-US" altLang="zh-CN" dirty="0"/>
              <a:t>()</a:t>
            </a:r>
            <a:endParaRPr lang="zh-CN" altLang="zh-CN" dirty="0"/>
          </a:p>
          <a:p>
            <a:r>
              <a:rPr lang="en-US" altLang="zh-CN" dirty="0"/>
              <a:t>    </a:t>
            </a:r>
            <a:r>
              <a:rPr lang="en-US" altLang="zh-CN" dirty="0" err="1"/>
              <a:t>frmhello.Show</a:t>
            </a:r>
            <a:r>
              <a:rPr lang="en-US" altLang="zh-CN" dirty="0"/>
              <a:t>()                 				' </a:t>
            </a:r>
            <a:r>
              <a:rPr lang="zh-CN" altLang="zh-CN" dirty="0"/>
              <a:t>显示</a:t>
            </a:r>
            <a:r>
              <a:rPr lang="en-US" altLang="zh-CN" dirty="0"/>
              <a:t> </a:t>
            </a:r>
            <a:r>
              <a:rPr lang="en-US" altLang="zh-CN" dirty="0" err="1"/>
              <a:t>frmhello</a:t>
            </a:r>
            <a:r>
              <a:rPr lang="en-US" altLang="zh-CN" dirty="0"/>
              <a:t> </a:t>
            </a:r>
            <a:r>
              <a:rPr lang="zh-CN" altLang="zh-CN" dirty="0"/>
              <a:t>窗体</a:t>
            </a:r>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34507900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．控件事件过程</a:t>
            </a:r>
          </a:p>
        </p:txBody>
      </p:sp>
      <p:sp>
        <p:nvSpPr>
          <p:cNvPr id="3" name="TextBox 2"/>
          <p:cNvSpPr txBox="1"/>
          <p:nvPr/>
        </p:nvSpPr>
        <p:spPr>
          <a:xfrm>
            <a:off x="1265274" y="914400"/>
            <a:ext cx="9175898" cy="353943"/>
          </a:xfrm>
          <a:prstGeom prst="rect">
            <a:avLst/>
          </a:prstGeom>
          <a:noFill/>
        </p:spPr>
        <p:txBody>
          <a:bodyPr wrap="square" rtlCol="0">
            <a:spAutoFit/>
          </a:bodyPr>
          <a:lstStyle/>
          <a:p>
            <a:r>
              <a:rPr lang="zh-CN" altLang="zh-CN" dirty="0"/>
              <a:t>控件事件过程由控件名（</a:t>
            </a:r>
            <a:r>
              <a:rPr lang="en-US" altLang="zh-CN" dirty="0"/>
              <a:t>Name</a:t>
            </a:r>
            <a:r>
              <a:rPr lang="zh-CN" altLang="zh-CN" dirty="0"/>
              <a:t>属性）、下画线和事件名组成，其语法格式如下</a:t>
            </a:r>
            <a:r>
              <a:rPr lang="zh-CN" altLang="zh-CN" dirty="0" smtClean="0"/>
              <a:t>：</a:t>
            </a:r>
            <a:endParaRPr lang="zh-CN" altLang="zh-CN" dirty="0"/>
          </a:p>
        </p:txBody>
      </p:sp>
      <p:sp>
        <p:nvSpPr>
          <p:cNvPr id="4" name="TextBox 3"/>
          <p:cNvSpPr txBox="1"/>
          <p:nvPr/>
        </p:nvSpPr>
        <p:spPr>
          <a:xfrm>
            <a:off x="1392865" y="1269432"/>
            <a:ext cx="8729330" cy="1259919"/>
          </a:xfrm>
          <a:prstGeom prst="roundRect">
            <a:avLst>
              <a:gd name="adj" fmla="val 7384"/>
            </a:avLst>
          </a:prstGeom>
          <a:solidFill>
            <a:schemeClr val="accent5">
              <a:lumMod val="40000"/>
              <a:lumOff val="60000"/>
            </a:schemeClr>
          </a:solidFill>
        </p:spPr>
        <p:txBody>
          <a:bodyPr wrap="square" rtlCol="0">
            <a:spAutoFit/>
          </a:bodyPr>
          <a:lstStyle/>
          <a:p>
            <a:r>
              <a:rPr lang="en-US" altLang="zh-CN" dirty="0"/>
              <a:t>Private Sub </a:t>
            </a:r>
            <a:r>
              <a:rPr lang="zh-CN" altLang="zh-CN" dirty="0"/>
              <a:t>控件名</a:t>
            </a:r>
            <a:r>
              <a:rPr lang="en-US" altLang="zh-CN" dirty="0"/>
              <a:t>_</a:t>
            </a:r>
            <a:r>
              <a:rPr lang="zh-CN" altLang="zh-CN" dirty="0"/>
              <a:t>事件名</a:t>
            </a:r>
            <a:r>
              <a:rPr lang="en-US" altLang="zh-CN" dirty="0"/>
              <a:t> ([</a:t>
            </a:r>
            <a:r>
              <a:rPr lang="zh-CN" altLang="zh-CN" dirty="0"/>
              <a:t>参数列表</a:t>
            </a:r>
            <a:r>
              <a:rPr lang="en-US" altLang="zh-CN" dirty="0"/>
              <a:t>])</a:t>
            </a:r>
            <a:endParaRPr lang="zh-CN" altLang="zh-CN" dirty="0"/>
          </a:p>
          <a:p>
            <a:r>
              <a:rPr lang="en-US" altLang="zh-CN" dirty="0"/>
              <a:t>    [</a:t>
            </a:r>
            <a:r>
              <a:rPr lang="zh-CN" altLang="zh-CN" dirty="0"/>
              <a:t>局部变量和常数声明</a:t>
            </a:r>
            <a:r>
              <a:rPr lang="en-US" altLang="zh-CN" dirty="0"/>
              <a:t>] </a:t>
            </a:r>
            <a:endParaRPr lang="zh-CN" altLang="zh-CN" dirty="0"/>
          </a:p>
          <a:p>
            <a:r>
              <a:rPr lang="en-US" altLang="zh-CN" dirty="0"/>
              <a:t>    </a:t>
            </a:r>
            <a:r>
              <a:rPr lang="zh-CN" altLang="zh-CN" dirty="0"/>
              <a:t>语句块</a:t>
            </a:r>
          </a:p>
          <a:p>
            <a:r>
              <a:rPr lang="en-US" altLang="zh-CN" dirty="0"/>
              <a:t>End </a:t>
            </a:r>
            <a:r>
              <a:rPr lang="en-US" altLang="zh-CN" dirty="0" smtClean="0"/>
              <a:t>Sub</a:t>
            </a:r>
            <a:endParaRPr lang="zh-CN" altLang="zh-CN" dirty="0"/>
          </a:p>
        </p:txBody>
      </p:sp>
      <p:sp>
        <p:nvSpPr>
          <p:cNvPr id="5" name="TextBox 4"/>
          <p:cNvSpPr txBox="1"/>
          <p:nvPr/>
        </p:nvSpPr>
        <p:spPr>
          <a:xfrm>
            <a:off x="850605" y="2626242"/>
            <a:ext cx="9590567" cy="615553"/>
          </a:xfrm>
          <a:prstGeom prst="rect">
            <a:avLst/>
          </a:prstGeom>
          <a:noFill/>
        </p:spPr>
        <p:txBody>
          <a:bodyPr wrap="square" rtlCol="0">
            <a:spAutoFit/>
          </a:bodyPr>
          <a:lstStyle/>
          <a:p>
            <a:pPr indent="446088"/>
            <a:r>
              <a:rPr lang="zh-CN" altLang="zh-CN" dirty="0"/>
              <a:t>例如，在例</a:t>
            </a:r>
            <a:r>
              <a:rPr lang="en-US" altLang="zh-CN" dirty="0"/>
              <a:t>2.4</a:t>
            </a:r>
            <a:r>
              <a:rPr lang="zh-CN" altLang="zh-CN" dirty="0"/>
              <a:t>中单击“清空”（</a:t>
            </a:r>
            <a:r>
              <a:rPr lang="en-US" altLang="zh-CN" dirty="0"/>
              <a:t>Button1</a:t>
            </a:r>
            <a:r>
              <a:rPr lang="zh-CN" altLang="zh-CN" dirty="0"/>
              <a:t>）按钮的事件过程，执行清空两个文本框内容的操作，其代码如下</a:t>
            </a:r>
            <a:r>
              <a:rPr lang="zh-CN" altLang="zh-CN" dirty="0" smtClean="0"/>
              <a:t>：</a:t>
            </a:r>
            <a:endParaRPr lang="zh-CN" altLang="zh-CN" dirty="0"/>
          </a:p>
        </p:txBody>
      </p:sp>
      <p:sp>
        <p:nvSpPr>
          <p:cNvPr id="6" name="TextBox 5"/>
          <p:cNvSpPr txBox="1"/>
          <p:nvPr/>
        </p:nvSpPr>
        <p:spPr>
          <a:xfrm>
            <a:off x="1392865" y="3241795"/>
            <a:ext cx="8729330" cy="1549360"/>
          </a:xfrm>
          <a:prstGeom prst="roundRect">
            <a:avLst>
              <a:gd name="adj" fmla="val 10491"/>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 </a:t>
            </a:r>
            <a:endParaRPr lang="zh-CN" altLang="zh-CN" dirty="0"/>
          </a:p>
          <a:p>
            <a:r>
              <a:rPr lang="en-US" altLang="zh-CN" dirty="0" smtClean="0"/>
              <a:t>							Handles </a:t>
            </a:r>
            <a:r>
              <a:rPr lang="en-US" altLang="zh-CN" dirty="0"/>
              <a:t>Button1.Click</a:t>
            </a:r>
            <a:endParaRPr lang="zh-CN" altLang="zh-CN" dirty="0"/>
          </a:p>
          <a:p>
            <a:r>
              <a:rPr lang="en-US" altLang="zh-CN" dirty="0"/>
              <a:t>    TextBox1.Clear()                          		' </a:t>
            </a:r>
            <a:r>
              <a:rPr lang="zh-CN" altLang="zh-CN" dirty="0"/>
              <a:t>清空</a:t>
            </a:r>
            <a:r>
              <a:rPr lang="en-US" altLang="zh-CN" dirty="0"/>
              <a:t> TextBox1 </a:t>
            </a:r>
            <a:r>
              <a:rPr lang="zh-CN" altLang="zh-CN" dirty="0"/>
              <a:t>的内容</a:t>
            </a:r>
          </a:p>
          <a:p>
            <a:r>
              <a:rPr lang="en-US" altLang="zh-CN" dirty="0"/>
              <a:t>    TextBox2.Clear()                          		' </a:t>
            </a:r>
            <a:r>
              <a:rPr lang="zh-CN" altLang="zh-CN" dirty="0"/>
              <a:t>清空</a:t>
            </a:r>
            <a:r>
              <a:rPr lang="en-US" altLang="zh-CN" dirty="0"/>
              <a:t> TextBox2 </a:t>
            </a:r>
            <a:r>
              <a:rPr lang="zh-CN" altLang="zh-CN" dirty="0"/>
              <a:t>的内容</a:t>
            </a:r>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3359321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2</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．控件</a:t>
            </a:r>
          </a:p>
        </p:txBody>
      </p:sp>
      <p:sp>
        <p:nvSpPr>
          <p:cNvPr id="3" name="TextBox 2"/>
          <p:cNvSpPr txBox="1"/>
          <p:nvPr/>
        </p:nvSpPr>
        <p:spPr>
          <a:xfrm>
            <a:off x="1244009" y="1244009"/>
            <a:ext cx="9431079" cy="2670467"/>
          </a:xfrm>
          <a:prstGeom prst="horizontalScroll">
            <a:avLst/>
          </a:prstGeom>
          <a:noFill/>
          <a:ln w="19050">
            <a:solidFill>
              <a:srgbClr val="C30D23"/>
            </a:solidFill>
            <a:prstDash val="dashDot"/>
          </a:ln>
        </p:spPr>
        <p:txBody>
          <a:bodyPr wrap="square" rtlCol="0">
            <a:spAutoFit/>
          </a:bodyPr>
          <a:lstStyle/>
          <a:p>
            <a:pPr indent="446088">
              <a:lnSpc>
                <a:spcPct val="150000"/>
              </a:lnSpc>
            </a:pPr>
            <a:r>
              <a:rPr lang="zh-CN" altLang="zh-CN" dirty="0"/>
              <a:t>将控件放到窗体上有两种方法：</a:t>
            </a:r>
          </a:p>
          <a:p>
            <a:pPr indent="446088">
              <a:lnSpc>
                <a:spcPct val="150000"/>
              </a:lnSpc>
            </a:pPr>
            <a:r>
              <a:rPr lang="zh-CN" altLang="zh-CN" dirty="0"/>
              <a:t>（</a:t>
            </a:r>
            <a:r>
              <a:rPr lang="en-US" altLang="zh-CN" dirty="0"/>
              <a:t>1</a:t>
            </a:r>
            <a:r>
              <a:rPr lang="zh-CN" altLang="zh-CN" dirty="0"/>
              <a:t>）在工具箱中选择控件（例如</a:t>
            </a:r>
            <a:r>
              <a:rPr lang="en-US" altLang="zh-CN" dirty="0"/>
              <a:t>Button</a:t>
            </a:r>
            <a:r>
              <a:rPr lang="zh-CN" altLang="zh-CN" dirty="0"/>
              <a:t>控件），按住鼠标左键不放，将其拖动到窗体中，然后释放鼠标左键，窗体中便出现了一个名为</a:t>
            </a:r>
            <a:r>
              <a:rPr lang="en-US" altLang="zh-CN" dirty="0"/>
              <a:t>Button1</a:t>
            </a:r>
            <a:r>
              <a:rPr lang="zh-CN" altLang="zh-CN" dirty="0"/>
              <a:t>的按钮，可用鼠标选中进一步调整其位置和大小，并设置其上显示的文字。</a:t>
            </a:r>
          </a:p>
          <a:p>
            <a:pPr indent="446088">
              <a:lnSpc>
                <a:spcPct val="150000"/>
              </a:lnSpc>
            </a:pPr>
            <a:r>
              <a:rPr lang="zh-CN" altLang="zh-CN" dirty="0"/>
              <a:t>（</a:t>
            </a:r>
            <a:r>
              <a:rPr lang="en-US" altLang="zh-CN" dirty="0"/>
              <a:t>2</a:t>
            </a:r>
            <a:r>
              <a:rPr lang="zh-CN" altLang="zh-CN" dirty="0"/>
              <a:t>）直接双击工具栏</a:t>
            </a:r>
            <a:r>
              <a:rPr lang="en-US" altLang="zh-CN" dirty="0"/>
              <a:t>Button</a:t>
            </a:r>
            <a:r>
              <a:rPr lang="zh-CN" altLang="zh-CN" dirty="0"/>
              <a:t>控件，也可在窗体中安放一个按钮</a:t>
            </a:r>
            <a:r>
              <a:rPr lang="zh-CN" altLang="zh-CN" dirty="0" smtClean="0"/>
              <a:t>。</a:t>
            </a:r>
            <a:endParaRPr lang="zh-CN" altLang="zh-CN" dirty="0"/>
          </a:p>
        </p:txBody>
      </p:sp>
    </p:spTree>
    <p:extLst>
      <p:ext uri="{BB962C8B-B14F-4D97-AF65-F5344CB8AC3E}">
        <p14:creationId xmlns:p14="http://schemas.microsoft.com/office/powerpoint/2010/main" val="30786811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．如何建立事件过程</a:t>
            </a:r>
          </a:p>
        </p:txBody>
      </p:sp>
      <p:sp>
        <p:nvSpPr>
          <p:cNvPr id="3" name="TextBox 2"/>
          <p:cNvSpPr txBox="1"/>
          <p:nvPr/>
        </p:nvSpPr>
        <p:spPr>
          <a:xfrm>
            <a:off x="850605" y="818707"/>
            <a:ext cx="9548037" cy="1138773"/>
          </a:xfrm>
          <a:prstGeom prst="rect">
            <a:avLst/>
          </a:prstGeom>
          <a:noFill/>
        </p:spPr>
        <p:txBody>
          <a:bodyPr wrap="square" rtlCol="0">
            <a:spAutoFit/>
          </a:bodyPr>
          <a:lstStyle/>
          <a:p>
            <a:pPr indent="446088"/>
            <a:r>
              <a:rPr lang="zh-CN" altLang="zh-CN" dirty="0"/>
              <a:t>打开“代码编辑器”窗口有以下三种方法。</a:t>
            </a:r>
          </a:p>
          <a:p>
            <a:pPr indent="446088"/>
            <a:r>
              <a:rPr lang="zh-CN" altLang="zh-CN" dirty="0"/>
              <a:t>（</a:t>
            </a:r>
            <a:r>
              <a:rPr lang="en-US" altLang="zh-CN" dirty="0"/>
              <a:t>1</a:t>
            </a:r>
            <a:r>
              <a:rPr lang="zh-CN" altLang="zh-CN" dirty="0"/>
              <a:t>）最简便的方法是在设计的窗体上双击窗体或控件，系统会自动打开“代码编辑器”窗口，并出现该窗体或控件的默认过程代码。例如，在例</a:t>
            </a:r>
            <a:r>
              <a:rPr lang="en-US" altLang="zh-CN" dirty="0"/>
              <a:t>2.2</a:t>
            </a:r>
            <a:r>
              <a:rPr lang="zh-CN" altLang="zh-CN" dirty="0"/>
              <a:t>中，双击窗体</a:t>
            </a:r>
            <a:r>
              <a:rPr lang="en-US" altLang="zh-CN" dirty="0"/>
              <a:t>Form1</a:t>
            </a:r>
            <a:r>
              <a:rPr lang="zh-CN" altLang="zh-CN" dirty="0"/>
              <a:t>进入代码编辑模式，出现的默认过程代码为</a:t>
            </a:r>
            <a:r>
              <a:rPr lang="zh-CN" altLang="zh-CN" dirty="0" smtClean="0"/>
              <a:t>：</a:t>
            </a:r>
            <a:endParaRPr lang="zh-CN" altLang="zh-CN" dirty="0"/>
          </a:p>
        </p:txBody>
      </p:sp>
      <p:sp>
        <p:nvSpPr>
          <p:cNvPr id="4" name="TextBox 3"/>
          <p:cNvSpPr txBox="1"/>
          <p:nvPr/>
        </p:nvSpPr>
        <p:spPr>
          <a:xfrm>
            <a:off x="1499191" y="2044367"/>
            <a:ext cx="8431618" cy="970478"/>
          </a:xfrm>
          <a:prstGeom prst="roundRect">
            <a:avLst/>
          </a:prstGeom>
          <a:solidFill>
            <a:schemeClr val="accent5">
              <a:lumMod val="40000"/>
              <a:lumOff val="60000"/>
            </a:schemeClr>
          </a:solidFill>
        </p:spPr>
        <p:txBody>
          <a:bodyPr wrap="square" rtlCol="0">
            <a:spAutoFit/>
          </a:bodyPr>
          <a:lstStyle/>
          <a:p>
            <a:r>
              <a:rPr lang="en-US" altLang="zh-CN" dirty="0"/>
              <a:t>Private Sub Form1_Load(</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 </a:t>
            </a:r>
            <a:endParaRPr lang="zh-CN" altLang="zh-CN" dirty="0"/>
          </a:p>
          <a:p>
            <a:r>
              <a:rPr lang="en-US" altLang="zh-CN" dirty="0"/>
              <a:t>						</a:t>
            </a:r>
            <a:r>
              <a:rPr lang="en-US" altLang="zh-CN" dirty="0" smtClean="0"/>
              <a:t>Handles </a:t>
            </a:r>
            <a:r>
              <a:rPr lang="en-US" altLang="zh-CN" dirty="0" err="1"/>
              <a:t>MyBase.Load</a:t>
            </a:r>
            <a:endParaRPr lang="zh-CN" altLang="zh-CN" dirty="0"/>
          </a:p>
          <a:p>
            <a:r>
              <a:rPr lang="en-US" altLang="zh-CN" dirty="0"/>
              <a:t>End </a:t>
            </a:r>
            <a:r>
              <a:rPr lang="en-US" altLang="zh-CN" dirty="0" smtClean="0"/>
              <a:t>Sub</a:t>
            </a:r>
            <a:endParaRPr lang="zh-CN" altLang="zh-CN" dirty="0"/>
          </a:p>
        </p:txBody>
      </p:sp>
      <p:sp>
        <p:nvSpPr>
          <p:cNvPr id="5" name="TextBox 4"/>
          <p:cNvSpPr txBox="1"/>
          <p:nvPr/>
        </p:nvSpPr>
        <p:spPr>
          <a:xfrm>
            <a:off x="829338" y="3232298"/>
            <a:ext cx="9643731" cy="1661993"/>
          </a:xfrm>
          <a:prstGeom prst="rect">
            <a:avLst/>
          </a:prstGeom>
          <a:noFill/>
        </p:spPr>
        <p:txBody>
          <a:bodyPr wrap="square" rtlCol="0">
            <a:spAutoFit/>
          </a:bodyPr>
          <a:lstStyle/>
          <a:p>
            <a:pPr indent="446088"/>
            <a:r>
              <a:rPr lang="zh-CN" altLang="zh-CN" dirty="0"/>
              <a:t>（</a:t>
            </a:r>
            <a:r>
              <a:rPr lang="en-US" altLang="zh-CN" dirty="0"/>
              <a:t>2</a:t>
            </a:r>
            <a:r>
              <a:rPr lang="zh-CN" altLang="zh-CN" dirty="0"/>
              <a:t>）选择“视图”→“代码”菜单项，也可打开“代码编辑器”窗口。不过，这种方式需要用户自己编写事件过程。比如，在“代码编辑”窗口中直接输入上段“</a:t>
            </a:r>
            <a:r>
              <a:rPr lang="en-US" altLang="zh-CN" dirty="0"/>
              <a:t>Form1_Load</a:t>
            </a:r>
            <a:r>
              <a:rPr lang="zh-CN" altLang="zh-CN" dirty="0"/>
              <a:t>”代码。</a:t>
            </a:r>
          </a:p>
          <a:p>
            <a:pPr indent="446088"/>
            <a:r>
              <a:rPr lang="zh-CN" altLang="zh-CN" dirty="0" smtClean="0"/>
              <a:t>（</a:t>
            </a:r>
            <a:r>
              <a:rPr lang="en-US" altLang="zh-CN" dirty="0"/>
              <a:t>3</a:t>
            </a:r>
            <a:r>
              <a:rPr lang="zh-CN" altLang="zh-CN" dirty="0"/>
              <a:t>）通过属性窗口进入特定对象的事件过程，即选中目标控件后，在属性窗口的工具栏里单击“事件”</a:t>
            </a:r>
            <a:r>
              <a:rPr lang="zh-CN" altLang="zh-CN" dirty="0" smtClean="0"/>
              <a:t>（</a:t>
            </a:r>
            <a:r>
              <a:rPr lang="en-US" altLang="zh-CN" dirty="0" smtClean="0"/>
              <a:t>     </a:t>
            </a:r>
            <a:r>
              <a:rPr lang="zh-CN" altLang="zh-CN" dirty="0"/>
              <a:t>）按钮，进入相应事件过程的代码编辑模式。这也是在本章前面一些例子中使用的方法，它充分利用了开发环境本身提供的可视化功能，能自动生成一些固定格式的代码框架，引导用户把主要精力放在实现程序应用功能的语句编写上，自动化程度高，不易出错，推荐读者采用</a:t>
            </a:r>
            <a:r>
              <a:rPr lang="zh-CN" altLang="zh-CN" dirty="0" smtClean="0"/>
              <a:t>。</a:t>
            </a:r>
            <a:endParaRPr lang="zh-CN" altLang="zh-CN"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588" y="4063294"/>
            <a:ext cx="228784" cy="22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262109"/>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95866" y="2773550"/>
            <a:ext cx="22302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常</a:t>
            </a:r>
            <a:r>
              <a:rPr lang="en-US" altLang="zh-CN" dirty="0" smtClean="0"/>
              <a:t> </a:t>
            </a:r>
            <a:r>
              <a:rPr lang="zh-CN" altLang="zh-CN" dirty="0" smtClean="0"/>
              <a:t>用</a:t>
            </a:r>
            <a:r>
              <a:rPr lang="en-US" altLang="zh-CN" dirty="0" smtClean="0"/>
              <a:t> </a:t>
            </a:r>
            <a:r>
              <a:rPr lang="zh-CN" altLang="zh-CN" dirty="0" smtClean="0"/>
              <a:t>事</a:t>
            </a:r>
            <a:r>
              <a:rPr lang="en-US" altLang="zh-CN" dirty="0" smtClean="0"/>
              <a:t> </a:t>
            </a:r>
            <a:r>
              <a:rPr lang="zh-CN" altLang="zh-CN" dirty="0" smtClean="0"/>
              <a:t>件</a:t>
            </a:r>
            <a:endParaRPr lang="zh-CN" altLang="en-US" dirty="0"/>
          </a:p>
        </p:txBody>
      </p:sp>
      <p:cxnSp>
        <p:nvCxnSpPr>
          <p:cNvPr id="11" name="直接连接符 10"/>
          <p:cNvCxnSpPr/>
          <p:nvPr/>
        </p:nvCxnSpPr>
        <p:spPr>
          <a:xfrm>
            <a:off x="5262993" y="3246398"/>
            <a:ext cx="2148432" cy="2271"/>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69319" y="3407714"/>
            <a:ext cx="159335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．鼠标事件</a:t>
            </a:r>
          </a:p>
        </p:txBody>
      </p:sp>
      <p:sp>
        <p:nvSpPr>
          <p:cNvPr id="17" name="文本占位符 5"/>
          <p:cNvSpPr txBox="1">
            <a:spLocks/>
          </p:cNvSpPr>
          <p:nvPr/>
        </p:nvSpPr>
        <p:spPr>
          <a:xfrm>
            <a:off x="5369319" y="3797852"/>
            <a:ext cx="159335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．键盘事件</a:t>
            </a:r>
          </a:p>
        </p:txBody>
      </p:sp>
    </p:spTree>
    <p:extLst>
      <p:ext uri="{BB962C8B-B14F-4D97-AF65-F5344CB8AC3E}">
        <p14:creationId xmlns:p14="http://schemas.microsoft.com/office/powerpoint/2010/main" val="394976983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400"/>
                                        <p:tgtEl>
                                          <p:spTgt spid="16"/>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．鼠标事件</a:t>
            </a:r>
          </a:p>
        </p:txBody>
      </p:sp>
      <p:sp>
        <p:nvSpPr>
          <p:cNvPr id="3" name="矩形 2"/>
          <p:cNvSpPr/>
          <p:nvPr/>
        </p:nvSpPr>
        <p:spPr>
          <a:xfrm>
            <a:off x="1143182" y="818281"/>
            <a:ext cx="4384534" cy="353943"/>
          </a:xfrm>
          <a:prstGeom prst="rect">
            <a:avLst/>
          </a:prstGeom>
        </p:spPr>
        <p:txBody>
          <a:bodyPr wrap="none">
            <a:spAutoFit/>
          </a:bodyPr>
          <a:lstStyle/>
          <a:p>
            <a:r>
              <a:rPr lang="zh-CN" altLang="zh-CN" dirty="0"/>
              <a:t>表</a:t>
            </a:r>
            <a:r>
              <a:rPr lang="en-US" altLang="zh-CN" dirty="0"/>
              <a:t>2.9</a:t>
            </a:r>
            <a:r>
              <a:rPr lang="zh-CN" altLang="zh-CN" dirty="0"/>
              <a:t>列出了常见的鼠标事件及其触发条件。</a:t>
            </a:r>
          </a:p>
        </p:txBody>
      </p:sp>
      <p:graphicFrame>
        <p:nvGraphicFramePr>
          <p:cNvPr id="4" name="表格 3"/>
          <p:cNvGraphicFramePr>
            <a:graphicFrameLocks noGrp="1"/>
          </p:cNvGraphicFramePr>
          <p:nvPr>
            <p:extLst>
              <p:ext uri="{D42A27DB-BD31-4B8C-83A1-F6EECF244321}">
                <p14:modId xmlns:p14="http://schemas.microsoft.com/office/powerpoint/2010/main" val="1876189750"/>
              </p:ext>
            </p:extLst>
          </p:nvPr>
        </p:nvGraphicFramePr>
        <p:xfrm>
          <a:off x="3335449" y="1423910"/>
          <a:ext cx="5345430" cy="2531400"/>
        </p:xfrm>
        <a:graphic>
          <a:graphicData uri="http://schemas.openxmlformats.org/drawingml/2006/table">
            <a:tbl>
              <a:tblPr firstRow="1" firstCol="1" bandRow="1"/>
              <a:tblGrid>
                <a:gridCol w="1772285"/>
                <a:gridCol w="3573145"/>
              </a:tblGrid>
              <a:tr h="316425">
                <a:tc>
                  <a:txBody>
                    <a:bodyPr/>
                    <a:lstStyle/>
                    <a:p>
                      <a:pPr algn="ctr">
                        <a:lnSpc>
                          <a:spcPts val="1560"/>
                        </a:lnSpc>
                        <a:spcAft>
                          <a:spcPts val="0"/>
                        </a:spcAft>
                        <a:tabLst>
                          <a:tab pos="5328920" algn="r"/>
                        </a:tabLst>
                      </a:pPr>
                      <a:r>
                        <a:rPr lang="zh-CN" sz="1400" b="1" kern="1050">
                          <a:effectLst/>
                          <a:latin typeface="Times New Roman"/>
                          <a:ea typeface="宋体"/>
                        </a:rPr>
                        <a:t>事件名称</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触发条件</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16425">
                <a:tc>
                  <a:txBody>
                    <a:bodyPr/>
                    <a:lstStyle/>
                    <a:p>
                      <a:pPr algn="just">
                        <a:lnSpc>
                          <a:spcPts val="1560"/>
                        </a:lnSpc>
                        <a:spcAft>
                          <a:spcPts val="0"/>
                        </a:spcAft>
                        <a:tabLst>
                          <a:tab pos="5328920" algn="r"/>
                        </a:tabLst>
                      </a:pPr>
                      <a:r>
                        <a:rPr lang="en-US" sz="1400" kern="1050">
                          <a:effectLst/>
                          <a:latin typeface="Times New Roman"/>
                          <a:ea typeface="宋体"/>
                        </a:rPr>
                        <a:t>Click</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单击鼠标左键时触发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25">
                <a:tc>
                  <a:txBody>
                    <a:bodyPr/>
                    <a:lstStyle/>
                    <a:p>
                      <a:pPr algn="just">
                        <a:lnSpc>
                          <a:spcPts val="1560"/>
                        </a:lnSpc>
                        <a:spcAft>
                          <a:spcPts val="0"/>
                        </a:spcAft>
                        <a:tabLst>
                          <a:tab pos="5328920" algn="r"/>
                        </a:tabLst>
                      </a:pPr>
                      <a:r>
                        <a:rPr lang="en-US" sz="1400" kern="1050">
                          <a:effectLst/>
                          <a:latin typeface="Times New Roman"/>
                          <a:ea typeface="宋体"/>
                        </a:rPr>
                        <a:t>DoubleClick</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双击鼠标左键时触发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25">
                <a:tc>
                  <a:txBody>
                    <a:bodyPr/>
                    <a:lstStyle/>
                    <a:p>
                      <a:pPr algn="just">
                        <a:lnSpc>
                          <a:spcPts val="1560"/>
                        </a:lnSpc>
                        <a:spcAft>
                          <a:spcPts val="0"/>
                        </a:spcAft>
                        <a:tabLst>
                          <a:tab pos="5328920" algn="r"/>
                        </a:tabLst>
                      </a:pPr>
                      <a:r>
                        <a:rPr lang="en-US" sz="1400" kern="1050">
                          <a:effectLst/>
                          <a:latin typeface="Times New Roman"/>
                          <a:ea typeface="宋体"/>
                        </a:rPr>
                        <a:t>MouseMove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鼠标移动时触发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25">
                <a:tc>
                  <a:txBody>
                    <a:bodyPr/>
                    <a:lstStyle/>
                    <a:p>
                      <a:pPr algn="just">
                        <a:lnSpc>
                          <a:spcPts val="1560"/>
                        </a:lnSpc>
                        <a:spcAft>
                          <a:spcPts val="0"/>
                        </a:spcAft>
                        <a:tabLst>
                          <a:tab pos="5328920" algn="r"/>
                        </a:tabLst>
                      </a:pPr>
                      <a:r>
                        <a:rPr lang="en-US" sz="1400" kern="1050">
                          <a:effectLst/>
                          <a:latin typeface="Times New Roman"/>
                          <a:ea typeface="宋体"/>
                        </a:rPr>
                        <a:t>MouseDown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鼠标被按下时触发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25">
                <a:tc>
                  <a:txBody>
                    <a:bodyPr/>
                    <a:lstStyle/>
                    <a:p>
                      <a:pPr algn="just">
                        <a:lnSpc>
                          <a:spcPts val="1560"/>
                        </a:lnSpc>
                        <a:spcAft>
                          <a:spcPts val="0"/>
                        </a:spcAft>
                        <a:tabLst>
                          <a:tab pos="5328920" algn="r"/>
                        </a:tabLst>
                      </a:pPr>
                      <a:r>
                        <a:rPr lang="en-US" sz="1400" kern="1050">
                          <a:effectLst/>
                          <a:latin typeface="Times New Roman"/>
                          <a:ea typeface="宋体"/>
                        </a:rPr>
                        <a:t>MouseUp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鼠标被按下又被释放时触发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25">
                <a:tc>
                  <a:txBody>
                    <a:bodyPr/>
                    <a:lstStyle/>
                    <a:p>
                      <a:pPr algn="just">
                        <a:lnSpc>
                          <a:spcPts val="1560"/>
                        </a:lnSpc>
                        <a:spcAft>
                          <a:spcPts val="0"/>
                        </a:spcAft>
                        <a:tabLst>
                          <a:tab pos="5328920" algn="r"/>
                        </a:tabLst>
                      </a:pPr>
                      <a:r>
                        <a:rPr lang="en-US" sz="1400" kern="1050">
                          <a:effectLst/>
                          <a:latin typeface="Times New Roman"/>
                          <a:ea typeface="宋体"/>
                        </a:rPr>
                        <a:t>MouseLeave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鼠标离开对象时触发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25">
                <a:tc>
                  <a:txBody>
                    <a:bodyPr/>
                    <a:lstStyle/>
                    <a:p>
                      <a:pPr algn="just">
                        <a:lnSpc>
                          <a:spcPts val="1560"/>
                        </a:lnSpc>
                        <a:spcAft>
                          <a:spcPts val="0"/>
                        </a:spcAft>
                        <a:tabLst>
                          <a:tab pos="5328920" algn="r"/>
                        </a:tabLst>
                      </a:pPr>
                      <a:r>
                        <a:rPr lang="en-US" sz="1400" kern="1050">
                          <a:effectLst/>
                          <a:latin typeface="Times New Roman"/>
                          <a:ea typeface="宋体"/>
                        </a:rPr>
                        <a:t>MouseWheel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鼠标中间的滚动轮滚动时触发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99396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．鼠标事件</a:t>
            </a:r>
          </a:p>
        </p:txBody>
      </p:sp>
      <p:sp>
        <p:nvSpPr>
          <p:cNvPr id="3" name="TextBox 2"/>
          <p:cNvSpPr txBox="1"/>
          <p:nvPr/>
        </p:nvSpPr>
        <p:spPr>
          <a:xfrm>
            <a:off x="839972" y="829340"/>
            <a:ext cx="9590568" cy="1661993"/>
          </a:xfrm>
          <a:prstGeom prst="rect">
            <a:avLst/>
          </a:prstGeom>
          <a:noFill/>
        </p:spPr>
        <p:txBody>
          <a:bodyPr wrap="square" rtlCol="0">
            <a:spAutoFit/>
          </a:bodyPr>
          <a:lstStyle/>
          <a:p>
            <a:pPr indent="446088"/>
            <a:r>
              <a:rPr lang="zh-CN" altLang="zh-CN" dirty="0" smtClean="0"/>
              <a:t>【</a:t>
            </a:r>
            <a:r>
              <a:rPr lang="zh-CN" altLang="zh-CN" dirty="0"/>
              <a:t>例</a:t>
            </a:r>
            <a:r>
              <a:rPr lang="en-US" altLang="zh-CN" dirty="0"/>
              <a:t>2.5</a:t>
            </a:r>
            <a:r>
              <a:rPr lang="zh-CN" altLang="zh-CN" dirty="0"/>
              <a:t>】 测试鼠标事件。 </a:t>
            </a:r>
            <a:endParaRPr lang="en-US" altLang="zh-CN" dirty="0" smtClean="0"/>
          </a:p>
          <a:p>
            <a:pPr indent="446088"/>
            <a:r>
              <a:rPr lang="zh-CN" altLang="zh-CN" dirty="0" smtClean="0"/>
              <a:t>① </a:t>
            </a:r>
            <a:r>
              <a:rPr lang="zh-CN" altLang="zh-CN" dirty="0"/>
              <a:t>新建</a:t>
            </a:r>
            <a:r>
              <a:rPr lang="en-US" altLang="zh-CN" dirty="0"/>
              <a:t>VB.NET</a:t>
            </a:r>
            <a:r>
              <a:rPr lang="zh-CN" altLang="zh-CN" dirty="0"/>
              <a:t>工程，名为</a:t>
            </a:r>
            <a:r>
              <a:rPr lang="en-US" altLang="zh-CN" dirty="0" err="1"/>
              <a:t>MouseEvent</a:t>
            </a:r>
            <a:r>
              <a:rPr lang="zh-CN" altLang="zh-CN" dirty="0"/>
              <a:t>。</a:t>
            </a:r>
          </a:p>
          <a:p>
            <a:pPr indent="446088"/>
            <a:r>
              <a:rPr lang="zh-CN" altLang="zh-CN" dirty="0"/>
              <a:t>② 界面设计。</a:t>
            </a:r>
          </a:p>
          <a:p>
            <a:pPr indent="446088"/>
            <a:r>
              <a:rPr lang="zh-CN" altLang="zh-CN" dirty="0"/>
              <a:t>窗体</a:t>
            </a:r>
            <a:r>
              <a:rPr lang="en-US" altLang="zh-CN" dirty="0"/>
              <a:t>Text</a:t>
            </a:r>
            <a:r>
              <a:rPr lang="zh-CN" altLang="zh-CN" dirty="0"/>
              <a:t>属性设为“鼠标事件测试”。在窗体上放置一个文本框和一个标签，设置文本框的</a:t>
            </a:r>
            <a:r>
              <a:rPr lang="en-US" altLang="zh-CN" dirty="0" err="1"/>
              <a:t>ScrollBars</a:t>
            </a:r>
            <a:r>
              <a:rPr lang="zh-CN" altLang="zh-CN" dirty="0"/>
              <a:t>属性为</a:t>
            </a:r>
            <a:r>
              <a:rPr lang="en-US" altLang="zh-CN" dirty="0"/>
              <a:t>Vertical</a:t>
            </a:r>
            <a:r>
              <a:rPr lang="zh-CN" altLang="zh-CN" dirty="0"/>
              <a:t>，</a:t>
            </a:r>
            <a:r>
              <a:rPr lang="en-US" altLang="zh-CN" dirty="0"/>
              <a:t>Multiline</a:t>
            </a:r>
            <a:r>
              <a:rPr lang="zh-CN" altLang="zh-CN" dirty="0"/>
              <a:t>属性为</a:t>
            </a:r>
            <a:r>
              <a:rPr lang="en-US" altLang="zh-CN" dirty="0"/>
              <a:t>True</a:t>
            </a:r>
            <a:r>
              <a:rPr lang="zh-CN" altLang="zh-CN" dirty="0"/>
              <a:t>；设置标签的</a:t>
            </a:r>
            <a:r>
              <a:rPr lang="en-US" altLang="zh-CN" dirty="0" err="1"/>
              <a:t>BorderStyle</a:t>
            </a:r>
            <a:r>
              <a:rPr lang="zh-CN" altLang="zh-CN" dirty="0"/>
              <a:t>属性为</a:t>
            </a:r>
            <a:r>
              <a:rPr lang="en-US" altLang="zh-CN" dirty="0"/>
              <a:t>Fixed3D</a:t>
            </a:r>
            <a:r>
              <a:rPr lang="zh-CN" altLang="zh-CN" dirty="0"/>
              <a:t>，</a:t>
            </a:r>
            <a:r>
              <a:rPr lang="en-US" altLang="zh-CN" dirty="0"/>
              <a:t>Font</a:t>
            </a:r>
            <a:r>
              <a:rPr lang="zh-CN" altLang="zh-CN" dirty="0"/>
              <a:t>属性为“楷体</a:t>
            </a:r>
            <a:r>
              <a:rPr lang="en-US" altLang="zh-CN" dirty="0"/>
              <a:t>_GB2312, 18pt</a:t>
            </a:r>
            <a:r>
              <a:rPr lang="zh-CN" altLang="zh-CN" dirty="0"/>
              <a:t>”（小二号字），</a:t>
            </a:r>
            <a:r>
              <a:rPr lang="en-US" altLang="zh-CN" dirty="0"/>
              <a:t>Text</a:t>
            </a:r>
            <a:r>
              <a:rPr lang="zh-CN" altLang="zh-CN" dirty="0"/>
              <a:t>属性为“鼠标动作区”。设计后的界面效果如图</a:t>
            </a:r>
            <a:r>
              <a:rPr lang="en-US" altLang="zh-CN" dirty="0"/>
              <a:t>2.17</a:t>
            </a:r>
            <a:r>
              <a:rPr lang="zh-CN" altLang="zh-CN" dirty="0"/>
              <a:t>所示</a:t>
            </a:r>
            <a:r>
              <a:rPr lang="zh-CN" altLang="zh-CN" dirty="0" smtClean="0"/>
              <a:t>。</a:t>
            </a:r>
            <a:endParaRPr lang="zh-CN" altLang="zh-CN" dirty="0"/>
          </a:p>
        </p:txBody>
      </p:sp>
      <p:pic>
        <p:nvPicPr>
          <p:cNvPr id="22530" name="Picture 2" descr="2t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4111" y="2619005"/>
            <a:ext cx="2675787" cy="267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0182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．鼠标事件</a:t>
            </a:r>
          </a:p>
        </p:txBody>
      </p:sp>
      <p:sp>
        <p:nvSpPr>
          <p:cNvPr id="3" name="TextBox 2"/>
          <p:cNvSpPr txBox="1"/>
          <p:nvPr/>
        </p:nvSpPr>
        <p:spPr>
          <a:xfrm>
            <a:off x="882502" y="808074"/>
            <a:ext cx="9718158" cy="1138773"/>
          </a:xfrm>
          <a:prstGeom prst="rect">
            <a:avLst/>
          </a:prstGeom>
          <a:noFill/>
        </p:spPr>
        <p:txBody>
          <a:bodyPr wrap="square" rtlCol="0">
            <a:spAutoFit/>
          </a:bodyPr>
          <a:lstStyle/>
          <a:p>
            <a:pPr indent="446088"/>
            <a:r>
              <a:rPr lang="zh-CN" altLang="zh-CN" dirty="0"/>
              <a:t>③ 给</a:t>
            </a:r>
            <a:r>
              <a:rPr lang="en-US" altLang="zh-CN" dirty="0"/>
              <a:t>Label1</a:t>
            </a:r>
            <a:r>
              <a:rPr lang="zh-CN" altLang="zh-CN" dirty="0"/>
              <a:t>的不同鼠标事件编写响应代码，每种事件触发后都将在文本框中显示该事件的名称，从中可以看出各事件的执行顺序。</a:t>
            </a:r>
          </a:p>
          <a:p>
            <a:pPr indent="446088"/>
            <a:r>
              <a:rPr lang="en-US" altLang="zh-CN" dirty="0"/>
              <a:t>Label1</a:t>
            </a:r>
            <a:r>
              <a:rPr lang="zh-CN" altLang="zh-CN" dirty="0"/>
              <a:t>对象的几种鼠标事件的响应代码如下。</a:t>
            </a:r>
          </a:p>
          <a:p>
            <a:pPr indent="446088"/>
            <a:r>
              <a:rPr lang="en-US" altLang="zh-CN" dirty="0" err="1"/>
              <a:t>MouseDown</a:t>
            </a:r>
            <a:r>
              <a:rPr lang="zh-CN" altLang="zh-CN" dirty="0"/>
              <a:t>（鼠标按下）事件代码</a:t>
            </a:r>
            <a:r>
              <a:rPr lang="zh-CN" altLang="zh-CN" dirty="0" smtClean="0"/>
              <a:t>：</a:t>
            </a:r>
            <a:endParaRPr lang="zh-CN" altLang="zh-CN" dirty="0"/>
          </a:p>
        </p:txBody>
      </p:sp>
      <p:sp>
        <p:nvSpPr>
          <p:cNvPr id="4" name="TextBox 3"/>
          <p:cNvSpPr txBox="1"/>
          <p:nvPr/>
        </p:nvSpPr>
        <p:spPr>
          <a:xfrm>
            <a:off x="1456660" y="1962757"/>
            <a:ext cx="8750596" cy="1259919"/>
          </a:xfrm>
          <a:prstGeom prst="roundRect">
            <a:avLst>
              <a:gd name="adj" fmla="val 9916"/>
            </a:avLst>
          </a:prstGeom>
          <a:solidFill>
            <a:schemeClr val="accent5">
              <a:lumMod val="40000"/>
              <a:lumOff val="60000"/>
            </a:schemeClr>
          </a:solidFill>
        </p:spPr>
        <p:txBody>
          <a:bodyPr wrap="square" rtlCol="0">
            <a:spAutoFit/>
          </a:bodyPr>
          <a:lstStyle/>
          <a:p>
            <a:r>
              <a:rPr lang="en-US" altLang="zh-CN" dirty="0"/>
              <a:t>Private Sub Label1_MouseDown(</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endParaRPr lang="zh-CN" altLang="zh-CN" dirty="0"/>
          </a:p>
          <a:p>
            <a:r>
              <a:rPr lang="en-US" altLang="zh-CN" dirty="0" err="1"/>
              <a:t>System.Windows.Forms.MouseEventArgs</a:t>
            </a:r>
            <a:r>
              <a:rPr lang="en-US" altLang="zh-CN" dirty="0"/>
              <a:t>) Handles Label1.MouseDown</a:t>
            </a:r>
            <a:endParaRPr lang="zh-CN" altLang="zh-CN" dirty="0"/>
          </a:p>
          <a:p>
            <a:r>
              <a:rPr lang="en-US" altLang="zh-CN" dirty="0"/>
              <a:t>    TextBox1.Text = TextBox1.Text + "</a:t>
            </a:r>
            <a:r>
              <a:rPr lang="en-US" altLang="zh-CN" dirty="0" err="1"/>
              <a:t>MouseDown</a:t>
            </a:r>
            <a:r>
              <a:rPr lang="en-US" altLang="zh-CN" dirty="0"/>
              <a:t> </a:t>
            </a:r>
            <a:r>
              <a:rPr lang="zh-CN" altLang="zh-CN" dirty="0"/>
              <a:t>事件</a:t>
            </a:r>
            <a:r>
              <a:rPr lang="en-US" altLang="zh-CN" dirty="0"/>
              <a:t>" + </a:t>
            </a:r>
            <a:r>
              <a:rPr lang="en-US" altLang="zh-CN" dirty="0" err="1"/>
              <a:t>vbCrLf</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1336414" y="3245146"/>
            <a:ext cx="3445174" cy="353943"/>
          </a:xfrm>
          <a:prstGeom prst="rect">
            <a:avLst/>
          </a:prstGeom>
        </p:spPr>
        <p:txBody>
          <a:bodyPr wrap="none">
            <a:spAutoFit/>
          </a:bodyPr>
          <a:lstStyle/>
          <a:p>
            <a:r>
              <a:rPr lang="en-US" altLang="zh-CN" dirty="0" err="1"/>
              <a:t>MouseUp</a:t>
            </a:r>
            <a:r>
              <a:rPr lang="zh-CN" altLang="zh-CN" dirty="0"/>
              <a:t>（鼠标释放）事件代码：</a:t>
            </a:r>
          </a:p>
        </p:txBody>
      </p:sp>
      <p:sp>
        <p:nvSpPr>
          <p:cNvPr id="6" name="TextBox 5"/>
          <p:cNvSpPr txBox="1"/>
          <p:nvPr/>
        </p:nvSpPr>
        <p:spPr>
          <a:xfrm>
            <a:off x="1456660" y="3700130"/>
            <a:ext cx="8750596" cy="1259919"/>
          </a:xfrm>
          <a:prstGeom prst="roundRect">
            <a:avLst/>
          </a:prstGeom>
          <a:solidFill>
            <a:schemeClr val="accent5">
              <a:lumMod val="40000"/>
              <a:lumOff val="60000"/>
            </a:schemeClr>
          </a:solidFill>
        </p:spPr>
        <p:txBody>
          <a:bodyPr wrap="square" rtlCol="0">
            <a:spAutoFit/>
          </a:bodyPr>
          <a:lstStyle/>
          <a:p>
            <a:r>
              <a:rPr lang="en-US" altLang="zh-CN" dirty="0"/>
              <a:t>Private Sub Label1_MouseUp(</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endParaRPr lang="zh-CN" altLang="zh-CN" dirty="0"/>
          </a:p>
          <a:p>
            <a:r>
              <a:rPr lang="en-US" altLang="zh-CN" dirty="0" err="1"/>
              <a:t>System.Windows.Forms.MouseEventArgs</a:t>
            </a:r>
            <a:r>
              <a:rPr lang="en-US" altLang="zh-CN" dirty="0"/>
              <a:t>) Handles Label1.MouseUp</a:t>
            </a:r>
            <a:endParaRPr lang="zh-CN" altLang="zh-CN" dirty="0"/>
          </a:p>
          <a:p>
            <a:r>
              <a:rPr lang="en-US" altLang="zh-CN" dirty="0"/>
              <a:t>    TextBox1.Text = TextBox1.Text + "</a:t>
            </a:r>
            <a:r>
              <a:rPr lang="en-US" altLang="zh-CN" dirty="0" err="1"/>
              <a:t>MouseUp</a:t>
            </a:r>
            <a:r>
              <a:rPr lang="en-US" altLang="zh-CN" dirty="0"/>
              <a:t> </a:t>
            </a:r>
            <a:r>
              <a:rPr lang="zh-CN" altLang="zh-CN" dirty="0"/>
              <a:t>事件</a:t>
            </a:r>
            <a:r>
              <a:rPr lang="en-US" altLang="zh-CN" dirty="0"/>
              <a:t>" + </a:t>
            </a:r>
            <a:r>
              <a:rPr lang="en-US" altLang="zh-CN" dirty="0" err="1"/>
              <a:t>vbCrLf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96697192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．鼠标事件</a:t>
            </a:r>
          </a:p>
        </p:txBody>
      </p:sp>
      <p:sp>
        <p:nvSpPr>
          <p:cNvPr id="3" name="矩形 2"/>
          <p:cNvSpPr/>
          <p:nvPr/>
        </p:nvSpPr>
        <p:spPr>
          <a:xfrm>
            <a:off x="1276161" y="754485"/>
            <a:ext cx="2991525" cy="353943"/>
          </a:xfrm>
          <a:prstGeom prst="rect">
            <a:avLst/>
          </a:prstGeom>
        </p:spPr>
        <p:txBody>
          <a:bodyPr wrap="none">
            <a:spAutoFit/>
          </a:bodyPr>
          <a:lstStyle/>
          <a:p>
            <a:r>
              <a:rPr lang="en-US" altLang="zh-CN" dirty="0"/>
              <a:t>Click</a:t>
            </a:r>
            <a:r>
              <a:rPr lang="zh-CN" altLang="zh-CN" dirty="0"/>
              <a:t>（鼠标单击）事件代码：</a:t>
            </a:r>
          </a:p>
        </p:txBody>
      </p:sp>
      <p:sp>
        <p:nvSpPr>
          <p:cNvPr id="4" name="TextBox 3"/>
          <p:cNvSpPr txBox="1"/>
          <p:nvPr/>
        </p:nvSpPr>
        <p:spPr>
          <a:xfrm>
            <a:off x="1276161" y="1108428"/>
            <a:ext cx="9122481" cy="1259919"/>
          </a:xfrm>
          <a:prstGeom prst="roundRect">
            <a:avLst>
              <a:gd name="adj" fmla="val 12447"/>
            </a:avLst>
          </a:prstGeom>
          <a:solidFill>
            <a:schemeClr val="accent5">
              <a:lumMod val="40000"/>
              <a:lumOff val="60000"/>
            </a:schemeClr>
          </a:solidFill>
        </p:spPr>
        <p:txBody>
          <a:bodyPr wrap="square" rtlCol="0">
            <a:spAutoFit/>
          </a:bodyPr>
          <a:lstStyle/>
          <a:p>
            <a:r>
              <a:rPr lang="en-US" altLang="zh-CN" dirty="0"/>
              <a:t>Private Sub Label1_Click(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Handles Label1.Click</a:t>
            </a:r>
            <a:endParaRPr lang="zh-CN" altLang="zh-CN" dirty="0"/>
          </a:p>
          <a:p>
            <a:r>
              <a:rPr lang="en-US" altLang="zh-CN" dirty="0"/>
              <a:t>    TextBox1.Text = TextBox1.Text + "Click </a:t>
            </a:r>
            <a:r>
              <a:rPr lang="zh-CN" altLang="zh-CN" dirty="0"/>
              <a:t>事件</a:t>
            </a:r>
            <a:r>
              <a:rPr lang="en-US" altLang="zh-CN" dirty="0"/>
              <a:t>" + </a:t>
            </a:r>
            <a:r>
              <a:rPr lang="en-US" altLang="zh-CN" dirty="0" err="1"/>
              <a:t>vbCrLf</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1276161" y="2368347"/>
            <a:ext cx="3627916" cy="353943"/>
          </a:xfrm>
          <a:prstGeom prst="rect">
            <a:avLst/>
          </a:prstGeom>
        </p:spPr>
        <p:txBody>
          <a:bodyPr wrap="none">
            <a:spAutoFit/>
          </a:bodyPr>
          <a:lstStyle/>
          <a:p>
            <a:r>
              <a:rPr lang="en-US" altLang="zh-CN" dirty="0"/>
              <a:t>DoubleClick</a:t>
            </a:r>
            <a:r>
              <a:rPr lang="zh-CN" altLang="zh-CN" dirty="0"/>
              <a:t>（鼠标双击）事件代码：</a:t>
            </a:r>
          </a:p>
        </p:txBody>
      </p:sp>
      <p:sp>
        <p:nvSpPr>
          <p:cNvPr id="6" name="TextBox 5"/>
          <p:cNvSpPr txBox="1"/>
          <p:nvPr/>
        </p:nvSpPr>
        <p:spPr>
          <a:xfrm>
            <a:off x="1276161" y="2791362"/>
            <a:ext cx="9122481" cy="1259919"/>
          </a:xfrm>
          <a:prstGeom prst="roundRect">
            <a:avLst>
              <a:gd name="adj" fmla="val 13291"/>
            </a:avLst>
          </a:prstGeom>
          <a:solidFill>
            <a:schemeClr val="accent5">
              <a:lumMod val="40000"/>
              <a:lumOff val="60000"/>
            </a:schemeClr>
          </a:solidFill>
        </p:spPr>
        <p:txBody>
          <a:bodyPr wrap="square" rtlCol="0">
            <a:spAutoFit/>
          </a:bodyPr>
          <a:lstStyle/>
          <a:p>
            <a:r>
              <a:rPr lang="en-US" altLang="zh-CN" dirty="0"/>
              <a:t>Private Sub Label1_DoubleClick(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Handles Label1.DoubleClick</a:t>
            </a:r>
            <a:endParaRPr lang="zh-CN" altLang="zh-CN" dirty="0"/>
          </a:p>
          <a:p>
            <a:r>
              <a:rPr lang="en-US" altLang="zh-CN" dirty="0"/>
              <a:t>    TextBox1.Text = TextBox1.Text + "DoubleClick </a:t>
            </a:r>
            <a:r>
              <a:rPr lang="zh-CN" altLang="zh-CN" dirty="0"/>
              <a:t>事件</a:t>
            </a:r>
            <a:r>
              <a:rPr lang="en-US" altLang="zh-CN" dirty="0"/>
              <a:t>" + </a:t>
            </a:r>
            <a:r>
              <a:rPr lang="en-US" altLang="zh-CN" dirty="0" err="1"/>
              <a:t>vbCrLf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6206095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．鼠标事件</a:t>
            </a:r>
          </a:p>
        </p:txBody>
      </p:sp>
      <p:sp>
        <p:nvSpPr>
          <p:cNvPr id="3" name="TextBox 2"/>
          <p:cNvSpPr txBox="1"/>
          <p:nvPr/>
        </p:nvSpPr>
        <p:spPr>
          <a:xfrm>
            <a:off x="1190846" y="776177"/>
            <a:ext cx="9090837" cy="615553"/>
          </a:xfrm>
          <a:prstGeom prst="rect">
            <a:avLst/>
          </a:prstGeom>
          <a:noFill/>
        </p:spPr>
        <p:txBody>
          <a:bodyPr wrap="square" rtlCol="0">
            <a:spAutoFit/>
          </a:bodyPr>
          <a:lstStyle/>
          <a:p>
            <a:r>
              <a:rPr lang="zh-CN" altLang="zh-CN" dirty="0"/>
              <a:t>④ 测试结果。</a:t>
            </a:r>
          </a:p>
          <a:p>
            <a:r>
              <a:rPr lang="zh-CN" altLang="zh-CN" dirty="0" smtClean="0"/>
              <a:t>图</a:t>
            </a:r>
            <a:r>
              <a:rPr lang="en-US" altLang="zh-CN" dirty="0"/>
              <a:t>2.18</a:t>
            </a:r>
            <a:r>
              <a:rPr lang="zh-CN" altLang="zh-CN" dirty="0"/>
              <a:t>显示了在“鼠标动作区”中双击鼠标左键后的事件顺序</a:t>
            </a:r>
            <a:endParaRPr lang="zh-CN" altLang="en-US" dirty="0"/>
          </a:p>
        </p:txBody>
      </p:sp>
      <p:pic>
        <p:nvPicPr>
          <p:cNvPr id="23554" name="Picture 2" descr="2t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0616" y="1588867"/>
            <a:ext cx="3061179" cy="3064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70908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．键盘事件</a:t>
            </a:r>
          </a:p>
        </p:txBody>
      </p:sp>
      <p:sp>
        <p:nvSpPr>
          <p:cNvPr id="3" name="TextBox 2"/>
          <p:cNvSpPr txBox="1"/>
          <p:nvPr/>
        </p:nvSpPr>
        <p:spPr>
          <a:xfrm>
            <a:off x="1031358" y="850605"/>
            <a:ext cx="9367284" cy="1923604"/>
          </a:xfrm>
          <a:prstGeom prst="rect">
            <a:avLst/>
          </a:prstGeom>
          <a:noFill/>
        </p:spPr>
        <p:txBody>
          <a:bodyPr wrap="square" rtlCol="0">
            <a:spAutoFit/>
          </a:bodyPr>
          <a:lstStyle/>
          <a:p>
            <a:pPr indent="446088"/>
            <a:r>
              <a:rPr lang="zh-CN" altLang="zh-CN" dirty="0"/>
              <a:t>【例</a:t>
            </a:r>
            <a:r>
              <a:rPr lang="en-US" altLang="zh-CN" dirty="0"/>
              <a:t>2.6</a:t>
            </a:r>
            <a:r>
              <a:rPr lang="zh-CN" altLang="zh-CN" dirty="0"/>
              <a:t>】 测试键盘事件。</a:t>
            </a:r>
          </a:p>
          <a:p>
            <a:pPr indent="446088"/>
            <a:r>
              <a:rPr lang="zh-CN" altLang="zh-CN" dirty="0"/>
              <a:t>① 新建</a:t>
            </a:r>
            <a:r>
              <a:rPr lang="en-US" altLang="zh-CN" dirty="0"/>
              <a:t>VB.NET</a:t>
            </a:r>
            <a:r>
              <a:rPr lang="zh-CN" altLang="zh-CN" dirty="0"/>
              <a:t>工程，名为</a:t>
            </a:r>
            <a:r>
              <a:rPr lang="en-US" altLang="zh-CN" dirty="0" err="1"/>
              <a:t>KeyEvent</a:t>
            </a:r>
            <a:r>
              <a:rPr lang="zh-CN" altLang="zh-CN" dirty="0"/>
              <a:t>。</a:t>
            </a:r>
          </a:p>
          <a:p>
            <a:pPr indent="446088"/>
            <a:r>
              <a:rPr lang="zh-CN" altLang="zh-CN" dirty="0"/>
              <a:t>② 界面设计。</a:t>
            </a:r>
          </a:p>
          <a:p>
            <a:pPr indent="446088"/>
            <a:r>
              <a:rPr lang="zh-CN" altLang="zh-CN" dirty="0"/>
              <a:t>窗体</a:t>
            </a:r>
            <a:r>
              <a:rPr lang="en-US" altLang="zh-CN" dirty="0"/>
              <a:t>Text</a:t>
            </a:r>
            <a:r>
              <a:rPr lang="zh-CN" altLang="zh-CN" dirty="0"/>
              <a:t>属性设为“键盘事件测试”。在窗体上放置一个文本框和一个标签，设置文本框的</a:t>
            </a:r>
            <a:r>
              <a:rPr lang="en-US" altLang="zh-CN" dirty="0" err="1"/>
              <a:t>ReadOnly</a:t>
            </a:r>
            <a:r>
              <a:rPr lang="zh-CN" altLang="zh-CN" dirty="0"/>
              <a:t>属性为</a:t>
            </a:r>
            <a:r>
              <a:rPr lang="en-US" altLang="zh-CN" dirty="0"/>
              <a:t>True</a:t>
            </a:r>
            <a:r>
              <a:rPr lang="zh-CN" altLang="zh-CN" dirty="0"/>
              <a:t>，</a:t>
            </a:r>
            <a:r>
              <a:rPr lang="en-US" altLang="zh-CN" dirty="0"/>
              <a:t>Size</a:t>
            </a:r>
            <a:r>
              <a:rPr lang="zh-CN" altLang="zh-CN" dirty="0"/>
              <a:t>属性为“</a:t>
            </a:r>
            <a:r>
              <a:rPr lang="en-US" altLang="zh-CN" dirty="0"/>
              <a:t>21, 21</a:t>
            </a:r>
            <a:r>
              <a:rPr lang="zh-CN" altLang="zh-CN" dirty="0"/>
              <a:t>”；设置标签的</a:t>
            </a:r>
            <a:r>
              <a:rPr lang="en-US" altLang="zh-CN" dirty="0"/>
              <a:t>Text</a:t>
            </a:r>
            <a:r>
              <a:rPr lang="zh-CN" altLang="zh-CN" dirty="0"/>
              <a:t>属性为“您按下的键是：”。设计后的界面效果如图</a:t>
            </a:r>
            <a:r>
              <a:rPr lang="en-US" altLang="zh-CN" dirty="0"/>
              <a:t>2.19</a:t>
            </a:r>
            <a:r>
              <a:rPr lang="zh-CN" altLang="zh-CN" dirty="0"/>
              <a:t>所示</a:t>
            </a:r>
            <a:r>
              <a:rPr lang="zh-CN" altLang="zh-CN" dirty="0" smtClean="0"/>
              <a:t>。</a:t>
            </a:r>
            <a:endParaRPr lang="en-US" altLang="zh-CN" dirty="0" smtClean="0"/>
          </a:p>
          <a:p>
            <a:pPr indent="446088"/>
            <a:r>
              <a:rPr lang="zh-CN" altLang="zh-CN" dirty="0"/>
              <a:t>③ 编写文本框的</a:t>
            </a:r>
            <a:r>
              <a:rPr lang="en-US" altLang="zh-CN" dirty="0" err="1"/>
              <a:t>KeyPress</a:t>
            </a:r>
            <a:r>
              <a:rPr lang="zh-CN" altLang="zh-CN" dirty="0"/>
              <a:t>事件代码</a:t>
            </a:r>
            <a:r>
              <a:rPr lang="zh-CN" altLang="zh-CN" dirty="0" smtClean="0"/>
              <a:t>：</a:t>
            </a:r>
            <a:endParaRPr lang="zh-CN" altLang="zh-CN" dirty="0"/>
          </a:p>
        </p:txBody>
      </p:sp>
      <p:sp>
        <p:nvSpPr>
          <p:cNvPr id="4" name="TextBox 3"/>
          <p:cNvSpPr txBox="1"/>
          <p:nvPr/>
        </p:nvSpPr>
        <p:spPr>
          <a:xfrm>
            <a:off x="1573619" y="2779486"/>
            <a:ext cx="8304028" cy="1259919"/>
          </a:xfrm>
          <a:prstGeom prst="roundRect">
            <a:avLst>
              <a:gd name="adj" fmla="val 8228"/>
            </a:avLst>
          </a:prstGeom>
          <a:solidFill>
            <a:schemeClr val="accent5">
              <a:lumMod val="40000"/>
              <a:lumOff val="60000"/>
            </a:schemeClr>
          </a:solidFill>
        </p:spPr>
        <p:txBody>
          <a:bodyPr wrap="square" rtlCol="0">
            <a:spAutoFit/>
          </a:bodyPr>
          <a:lstStyle/>
          <a:p>
            <a:r>
              <a:rPr lang="en-US" altLang="zh-CN" dirty="0"/>
              <a:t>Private Sub TextBox1_KeyPress(</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endParaRPr lang="zh-CN" altLang="zh-CN" dirty="0"/>
          </a:p>
          <a:p>
            <a:r>
              <a:rPr lang="en-US" altLang="zh-CN" dirty="0" err="1"/>
              <a:t>System.Windows.Forms.KeyPressEventArgs</a:t>
            </a:r>
            <a:r>
              <a:rPr lang="en-US" altLang="zh-CN" dirty="0"/>
              <a:t>) Handles TextBox1.KeyPress</a:t>
            </a:r>
            <a:endParaRPr lang="zh-CN" altLang="zh-CN" dirty="0"/>
          </a:p>
          <a:p>
            <a:r>
              <a:rPr lang="en-US" altLang="zh-CN" dirty="0"/>
              <a:t>    TextBox1.Text = </a:t>
            </a:r>
            <a:r>
              <a:rPr lang="en-US" altLang="zh-CN" dirty="0" err="1"/>
              <a:t>e.KeyChar</a:t>
            </a:r>
            <a:endParaRPr lang="zh-CN" altLang="zh-CN" dirty="0"/>
          </a:p>
          <a:p>
            <a:r>
              <a:rPr lang="en-US" altLang="zh-CN" dirty="0"/>
              <a:t>End </a:t>
            </a:r>
            <a:r>
              <a:rPr lang="en-US" altLang="zh-CN" dirty="0" smtClean="0"/>
              <a:t>Sub</a:t>
            </a:r>
            <a:endParaRPr lang="zh-CN" altLang="zh-CN" dirty="0"/>
          </a:p>
        </p:txBody>
      </p:sp>
      <p:sp>
        <p:nvSpPr>
          <p:cNvPr id="5" name="TextBox 4"/>
          <p:cNvSpPr txBox="1"/>
          <p:nvPr/>
        </p:nvSpPr>
        <p:spPr>
          <a:xfrm>
            <a:off x="1499191" y="4146698"/>
            <a:ext cx="8580474" cy="877163"/>
          </a:xfrm>
          <a:prstGeom prst="rect">
            <a:avLst/>
          </a:prstGeom>
          <a:noFill/>
        </p:spPr>
        <p:txBody>
          <a:bodyPr wrap="square" rtlCol="0">
            <a:spAutoFit/>
          </a:bodyPr>
          <a:lstStyle/>
          <a:p>
            <a:r>
              <a:rPr lang="zh-CN" altLang="zh-CN" dirty="0"/>
              <a:t>④ 测试结果。</a:t>
            </a:r>
          </a:p>
          <a:p>
            <a:r>
              <a:rPr lang="zh-CN" altLang="zh-CN" dirty="0"/>
              <a:t>运行程序，用户在键盘上按任意键，文本框内即时显示用户所按键的键值，如图</a:t>
            </a:r>
            <a:r>
              <a:rPr lang="en-US" altLang="zh-CN" dirty="0"/>
              <a:t>2.20</a:t>
            </a:r>
            <a:r>
              <a:rPr lang="zh-CN" altLang="zh-CN" dirty="0"/>
              <a:t>所示。</a:t>
            </a:r>
          </a:p>
          <a:p>
            <a:r>
              <a:rPr lang="zh-CN" altLang="zh-CN" dirty="0"/>
              <a:t>图</a:t>
            </a:r>
            <a:r>
              <a:rPr lang="en-US" altLang="zh-CN" dirty="0"/>
              <a:t>2.20</a:t>
            </a:r>
            <a:r>
              <a:rPr lang="zh-CN" altLang="zh-CN" dirty="0"/>
              <a:t>中显示的是用户按下</a:t>
            </a:r>
            <a:r>
              <a:rPr lang="en-US" altLang="zh-CN" dirty="0"/>
              <a:t>Backspace</a:t>
            </a:r>
            <a:r>
              <a:rPr lang="zh-CN" altLang="zh-CN" dirty="0"/>
              <a:t>（退格键）时的情况</a:t>
            </a:r>
            <a:r>
              <a:rPr lang="zh-CN" altLang="zh-CN" dirty="0" smtClean="0"/>
              <a:t>。</a:t>
            </a:r>
            <a:endParaRPr lang="zh-CN" altLang="zh-CN"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935" y="5023861"/>
            <a:ext cx="1977656" cy="12414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57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972" y="5023860"/>
            <a:ext cx="2009554" cy="12473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37477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5091349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209414" y="3270869"/>
            <a:ext cx="4837813"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可视化程序设计举例</a:t>
            </a: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8" name="TextBox 7"/>
          <p:cNvSpPr txBox="1"/>
          <p:nvPr/>
        </p:nvSpPr>
        <p:spPr>
          <a:xfrm>
            <a:off x="223276" y="1380531"/>
            <a:ext cx="11610754" cy="773125"/>
          </a:xfrm>
          <a:prstGeom prst="rect">
            <a:avLst/>
          </a:prstGeom>
          <a:noFill/>
        </p:spPr>
        <p:txBody>
          <a:bodyPr wrap="square" lIns="95088" tIns="47544" rIns="95088" bIns="47544" rtlCol="0">
            <a:spAutoFit/>
          </a:bodyPr>
          <a:lstStyle/>
          <a:p>
            <a:r>
              <a:rPr lang="zh-CN" altLang="zh-CN" sz="4400" dirty="0" smtClean="0">
                <a:solidFill>
                  <a:srgbClr val="C00000"/>
                </a:solidFill>
                <a:latin typeface="方正大黑简体" pitchFamily="2" charset="-122"/>
                <a:ea typeface="方正大黑简体" pitchFamily="2" charset="-122"/>
              </a:rPr>
              <a:t>第</a:t>
            </a:r>
            <a:r>
              <a:rPr lang="en-US" altLang="zh-CN" sz="4400" dirty="0" smtClean="0">
                <a:solidFill>
                  <a:srgbClr val="C00000"/>
                </a:solidFill>
                <a:latin typeface="方正大黑简体" pitchFamily="2" charset="-122"/>
                <a:ea typeface="方正大黑简体" pitchFamily="2" charset="-122"/>
              </a:rPr>
              <a:t>2</a:t>
            </a:r>
            <a:r>
              <a:rPr lang="zh-CN" altLang="zh-CN" sz="4400" dirty="0" smtClean="0">
                <a:solidFill>
                  <a:srgbClr val="C00000"/>
                </a:solidFill>
                <a:latin typeface="方正大黑简体" pitchFamily="2" charset="-122"/>
                <a:ea typeface="方正大黑简体" pitchFamily="2" charset="-122"/>
              </a:rPr>
              <a:t>章</a:t>
            </a:r>
            <a:r>
              <a:rPr lang="en-US" altLang="zh-CN" sz="4400" dirty="0" smtClean="0">
                <a:solidFill>
                  <a:srgbClr val="C00000"/>
                </a:solidFill>
                <a:latin typeface="方正大黑简体" pitchFamily="2" charset="-122"/>
                <a:ea typeface="方正大黑简体" pitchFamily="2" charset="-122"/>
              </a:rPr>
              <a:t>  </a:t>
            </a:r>
            <a:r>
              <a:rPr lang="en-US" altLang="zh-CN" sz="4400" dirty="0">
                <a:solidFill>
                  <a:srgbClr val="C00000"/>
                </a:solidFill>
                <a:latin typeface="方正大黑简体" pitchFamily="2" charset="-122"/>
                <a:ea typeface="方正大黑简体" pitchFamily="2" charset="-122"/>
              </a:rPr>
              <a:t>Visual Basic.NET</a:t>
            </a:r>
            <a:r>
              <a:rPr lang="zh-CN" altLang="zh-CN" sz="4400" dirty="0">
                <a:solidFill>
                  <a:srgbClr val="C00000"/>
                </a:solidFill>
                <a:latin typeface="方正大黑简体" pitchFamily="2" charset="-122"/>
                <a:ea typeface="方正大黑简体" pitchFamily="2" charset="-122"/>
              </a:rPr>
              <a:t>可视化程序设计入门</a:t>
            </a:r>
          </a:p>
        </p:txBody>
      </p:sp>
    </p:spTree>
    <p:extLst>
      <p:ext uri="{BB962C8B-B14F-4D97-AF65-F5344CB8AC3E}">
        <p14:creationId xmlns:p14="http://schemas.microsoft.com/office/powerpoint/2010/main" val="249440510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6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9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146144" y="2758375"/>
            <a:ext cx="3927206"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可视化程序设计的一般步骤</a:t>
            </a:r>
            <a:endParaRPr lang="zh-CN" altLang="en-US" dirty="0"/>
          </a:p>
        </p:txBody>
      </p:sp>
      <p:cxnSp>
        <p:nvCxnSpPr>
          <p:cNvPr id="11" name="直接连接符 10"/>
          <p:cNvCxnSpPr/>
          <p:nvPr/>
        </p:nvCxnSpPr>
        <p:spPr>
          <a:xfrm>
            <a:off x="5231094" y="3246398"/>
            <a:ext cx="3810357" cy="2271"/>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603235" y="3391303"/>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．创建应用程序界面</a:t>
            </a:r>
          </a:p>
        </p:txBody>
      </p:sp>
      <p:sp>
        <p:nvSpPr>
          <p:cNvPr id="17" name="文本占位符 5"/>
          <p:cNvSpPr txBox="1">
            <a:spLocks/>
          </p:cNvSpPr>
          <p:nvPr/>
        </p:nvSpPr>
        <p:spPr>
          <a:xfrm>
            <a:off x="5603235" y="3781441"/>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．设置窗体和控件的属性</a:t>
            </a:r>
          </a:p>
        </p:txBody>
      </p:sp>
      <p:sp>
        <p:nvSpPr>
          <p:cNvPr id="22" name="文本占位符 5"/>
          <p:cNvSpPr txBox="1">
            <a:spLocks/>
          </p:cNvSpPr>
          <p:nvPr/>
        </p:nvSpPr>
        <p:spPr>
          <a:xfrm>
            <a:off x="5603235" y="4187588"/>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．编写程序代码</a:t>
            </a:r>
          </a:p>
        </p:txBody>
      </p:sp>
      <p:sp>
        <p:nvSpPr>
          <p:cNvPr id="23" name="文本占位符 5"/>
          <p:cNvSpPr txBox="1">
            <a:spLocks/>
          </p:cNvSpPr>
          <p:nvPr/>
        </p:nvSpPr>
        <p:spPr>
          <a:xfrm>
            <a:off x="5603235" y="4593735"/>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．保存应用程序</a:t>
            </a:r>
          </a:p>
        </p:txBody>
      </p:sp>
      <p:sp>
        <p:nvSpPr>
          <p:cNvPr id="24" name="文本占位符 5"/>
          <p:cNvSpPr txBox="1">
            <a:spLocks/>
          </p:cNvSpPr>
          <p:nvPr/>
        </p:nvSpPr>
        <p:spPr>
          <a:xfrm>
            <a:off x="5603235" y="4999882"/>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5</a:t>
            </a:r>
            <a:r>
              <a:rPr lang="zh-CN" altLang="zh-CN" dirty="0">
                <a:solidFill>
                  <a:schemeClr val="tx1"/>
                </a:solidFill>
              </a:rPr>
              <a:t>．运行和调试程序</a:t>
            </a:r>
          </a:p>
        </p:txBody>
      </p:sp>
    </p:spTree>
    <p:extLst>
      <p:ext uri="{BB962C8B-B14F-4D97-AF65-F5344CB8AC3E}">
        <p14:creationId xmlns:p14="http://schemas.microsoft.com/office/powerpoint/2010/main" val="201555381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400"/>
                                        <p:tgtEl>
                                          <p:spTgt spid="16"/>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400"/>
                                        <p:tgtEl>
                                          <p:spTgt spid="23"/>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6" grpId="0" animBg="1"/>
      <p:bldP spid="17"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3</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．属性</a:t>
            </a:r>
          </a:p>
        </p:txBody>
      </p:sp>
      <p:sp>
        <p:nvSpPr>
          <p:cNvPr id="3" name="燕尾形 2"/>
          <p:cNvSpPr/>
          <p:nvPr/>
        </p:nvSpPr>
        <p:spPr>
          <a:xfrm rot="5400000">
            <a:off x="1594954" y="1473277"/>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4" name="直接连接符 3"/>
          <p:cNvCxnSpPr/>
          <p:nvPr/>
        </p:nvCxnSpPr>
        <p:spPr>
          <a:xfrm>
            <a:off x="1729934" y="1905212"/>
            <a:ext cx="658962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矩形 47"/>
          <p:cNvSpPr>
            <a:spLocks noChangeArrowheads="1"/>
          </p:cNvSpPr>
          <p:nvPr/>
        </p:nvSpPr>
        <p:spPr bwMode="auto">
          <a:xfrm>
            <a:off x="1982617" y="1505499"/>
            <a:ext cx="6027687" cy="3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800" dirty="0"/>
              <a:t>（</a:t>
            </a:r>
            <a:r>
              <a:rPr lang="en-US" altLang="zh-CN" sz="1800" dirty="0"/>
              <a:t>1</a:t>
            </a:r>
            <a:r>
              <a:rPr lang="zh-CN" altLang="zh-CN" sz="1800" dirty="0"/>
              <a:t>）设计属性。在程序设计时就可发挥作用的属性。</a:t>
            </a:r>
          </a:p>
        </p:txBody>
      </p:sp>
      <p:sp>
        <p:nvSpPr>
          <p:cNvPr id="7" name="燕尾形 6"/>
          <p:cNvSpPr/>
          <p:nvPr/>
        </p:nvSpPr>
        <p:spPr>
          <a:xfrm rot="5400000">
            <a:off x="1594954" y="2499124"/>
            <a:ext cx="269960" cy="431936"/>
          </a:xfrm>
          <a:prstGeom prst="chevron">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8" name="直接连接符 7"/>
          <p:cNvCxnSpPr/>
          <p:nvPr/>
        </p:nvCxnSpPr>
        <p:spPr>
          <a:xfrm>
            <a:off x="1729934" y="2931059"/>
            <a:ext cx="658962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47"/>
          <p:cNvSpPr>
            <a:spLocks noChangeArrowheads="1"/>
          </p:cNvSpPr>
          <p:nvPr/>
        </p:nvSpPr>
        <p:spPr bwMode="auto">
          <a:xfrm>
            <a:off x="1977801" y="2531347"/>
            <a:ext cx="6229706" cy="3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800" dirty="0"/>
              <a:t>（</a:t>
            </a:r>
            <a:r>
              <a:rPr lang="en-US" altLang="zh-CN" sz="1800" dirty="0"/>
              <a:t>2</a:t>
            </a:r>
            <a:r>
              <a:rPr lang="zh-CN" altLang="zh-CN" sz="1800" dirty="0"/>
              <a:t>）运行属性。在程序运行过程中才发挥作用的属性。</a:t>
            </a:r>
          </a:p>
        </p:txBody>
      </p:sp>
      <p:sp>
        <p:nvSpPr>
          <p:cNvPr id="11" name="燕尾形 10"/>
          <p:cNvSpPr/>
          <p:nvPr/>
        </p:nvSpPr>
        <p:spPr>
          <a:xfrm rot="5400000">
            <a:off x="1594954" y="3578962"/>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12" name="直接连接符 11"/>
          <p:cNvCxnSpPr/>
          <p:nvPr/>
        </p:nvCxnSpPr>
        <p:spPr>
          <a:xfrm>
            <a:off x="1729934" y="4010898"/>
            <a:ext cx="658962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矩形 47"/>
          <p:cNvSpPr>
            <a:spLocks noChangeArrowheads="1"/>
          </p:cNvSpPr>
          <p:nvPr/>
        </p:nvSpPr>
        <p:spPr bwMode="auto">
          <a:xfrm>
            <a:off x="1972898" y="3594319"/>
            <a:ext cx="6037406" cy="3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zh-CN" sz="1800" dirty="0"/>
              <a:t>（</a:t>
            </a:r>
            <a:r>
              <a:rPr lang="en-US" altLang="zh-CN" sz="1800" dirty="0"/>
              <a:t>3</a:t>
            </a:r>
            <a:r>
              <a:rPr lang="zh-CN" altLang="zh-CN" sz="1800" dirty="0"/>
              <a:t>）只读属性。是一种只能查看而不能改变的属性。</a:t>
            </a:r>
          </a:p>
        </p:txBody>
      </p:sp>
      <p:sp>
        <p:nvSpPr>
          <p:cNvPr id="15" name="矩形 14"/>
          <p:cNvSpPr/>
          <p:nvPr/>
        </p:nvSpPr>
        <p:spPr>
          <a:xfrm>
            <a:off x="1312976" y="774006"/>
            <a:ext cx="1928733" cy="353943"/>
          </a:xfrm>
          <a:prstGeom prst="rect">
            <a:avLst/>
          </a:prstGeom>
        </p:spPr>
        <p:txBody>
          <a:bodyPr wrap="none">
            <a:spAutoFit/>
          </a:bodyPr>
          <a:lstStyle/>
          <a:p>
            <a:r>
              <a:rPr lang="zh-CN" altLang="zh-CN" b="1" dirty="0"/>
              <a:t>属性可分成三类：</a:t>
            </a:r>
          </a:p>
        </p:txBody>
      </p:sp>
    </p:spTree>
    <p:extLst>
      <p:ext uri="{BB962C8B-B14F-4D97-AF65-F5344CB8AC3E}">
        <p14:creationId xmlns:p14="http://schemas.microsoft.com/office/powerpoint/2010/main" val="6853103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4000"/>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P spid="7" grpId="0" animBg="1"/>
      <p:bldP spid="10" grpId="0"/>
      <p:bldP spid="11"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142037"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．创建应用程序界面</a:t>
            </a:r>
          </a:p>
        </p:txBody>
      </p:sp>
      <p:sp>
        <p:nvSpPr>
          <p:cNvPr id="3" name="TextBox 2"/>
          <p:cNvSpPr txBox="1"/>
          <p:nvPr/>
        </p:nvSpPr>
        <p:spPr>
          <a:xfrm>
            <a:off x="2668771" y="1690576"/>
            <a:ext cx="6283842" cy="1930050"/>
          </a:xfrm>
          <a:prstGeom prst="snip2DiagRect">
            <a:avLst/>
          </a:prstGeom>
          <a:noFill/>
          <a:ln w="19050">
            <a:solidFill>
              <a:srgbClr val="C30D23"/>
            </a:solidFill>
            <a:prstDash val="dashDot"/>
          </a:ln>
        </p:spPr>
        <p:txBody>
          <a:bodyPr wrap="square" rtlCol="0">
            <a:spAutoFit/>
          </a:bodyPr>
          <a:lstStyle/>
          <a:p>
            <a:pPr>
              <a:lnSpc>
                <a:spcPct val="150000"/>
              </a:lnSpc>
            </a:pPr>
            <a:r>
              <a:rPr lang="zh-CN" altLang="zh-CN" dirty="0"/>
              <a:t>界面是用户和程序交互的桥梁，用</a:t>
            </a:r>
            <a:r>
              <a:rPr lang="en-US" altLang="zh-CN" dirty="0"/>
              <a:t>VB.NET</a:t>
            </a:r>
            <a:r>
              <a:rPr lang="zh-CN" altLang="zh-CN" dirty="0"/>
              <a:t>创建的</a:t>
            </a:r>
            <a:r>
              <a:rPr lang="en-US" altLang="zh-CN" dirty="0"/>
              <a:t>Windows</a:t>
            </a:r>
            <a:r>
              <a:rPr lang="zh-CN" altLang="zh-CN" dirty="0"/>
              <a:t>应用程序界面一般由窗体、按钮、菜单、文本框和图像框等构成。根据程序的功能要求和用户与程序之间的信息交流的需要来确定需要哪些对象，规划界面的布局</a:t>
            </a:r>
            <a:r>
              <a:rPr lang="zh-CN" altLang="zh-CN" dirty="0" smtClean="0"/>
              <a:t>。</a:t>
            </a:r>
            <a:endParaRPr lang="zh-CN" altLang="zh-CN" dirty="0"/>
          </a:p>
        </p:txBody>
      </p:sp>
    </p:spTree>
    <p:extLst>
      <p:ext uri="{BB962C8B-B14F-4D97-AF65-F5344CB8AC3E}">
        <p14:creationId xmlns:p14="http://schemas.microsoft.com/office/powerpoint/2010/main" val="34689976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．设置窗体和控件的属性</a:t>
            </a:r>
          </a:p>
        </p:txBody>
      </p:sp>
      <p:sp>
        <p:nvSpPr>
          <p:cNvPr id="3" name="TextBox 2"/>
          <p:cNvSpPr txBox="1"/>
          <p:nvPr/>
        </p:nvSpPr>
        <p:spPr>
          <a:xfrm>
            <a:off x="2549097" y="1382233"/>
            <a:ext cx="7115897" cy="1592032"/>
          </a:xfrm>
          <a:prstGeom prst="plaque">
            <a:avLst/>
          </a:prstGeom>
          <a:noFill/>
          <a:ln w="19050">
            <a:solidFill>
              <a:srgbClr val="C30D23"/>
            </a:solidFill>
            <a:prstDash val="dashDot"/>
          </a:ln>
        </p:spPr>
        <p:txBody>
          <a:bodyPr wrap="square" rtlCol="0">
            <a:spAutoFit/>
          </a:bodyPr>
          <a:lstStyle/>
          <a:p>
            <a:pPr>
              <a:lnSpc>
                <a:spcPct val="150000"/>
              </a:lnSpc>
            </a:pPr>
            <a:r>
              <a:rPr lang="zh-CN" altLang="zh-CN" dirty="0"/>
              <a:t>根据规划的界面要求设置各个窗体和控件对象的属性，如对象的外观、名称、颜色、大小等。大多数属性的取值既可以在设计时通过属性窗口来设置，也可以在程序运行时通过编程来动态地设置或修改</a:t>
            </a:r>
            <a:r>
              <a:rPr lang="zh-CN" altLang="zh-CN" dirty="0" smtClean="0"/>
              <a:t>。</a:t>
            </a:r>
            <a:endParaRPr lang="zh-CN" altLang="zh-CN" dirty="0"/>
          </a:p>
        </p:txBody>
      </p:sp>
    </p:spTree>
    <p:extLst>
      <p:ext uri="{BB962C8B-B14F-4D97-AF65-F5344CB8AC3E}">
        <p14:creationId xmlns:p14="http://schemas.microsoft.com/office/powerpoint/2010/main" val="20348875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．编写程序代码</a:t>
            </a:r>
          </a:p>
        </p:txBody>
      </p:sp>
      <p:sp>
        <p:nvSpPr>
          <p:cNvPr id="3" name="TextBox 2"/>
          <p:cNvSpPr txBox="1"/>
          <p:nvPr/>
        </p:nvSpPr>
        <p:spPr>
          <a:xfrm>
            <a:off x="1945758" y="1520456"/>
            <a:ext cx="7878726" cy="1627569"/>
          </a:xfrm>
          <a:prstGeom prst="frame">
            <a:avLst/>
          </a:prstGeom>
          <a:noFill/>
          <a:ln w="19050">
            <a:solidFill>
              <a:srgbClr val="C30D23"/>
            </a:solidFill>
            <a:prstDash val="dashDot"/>
          </a:ln>
        </p:spPr>
        <p:txBody>
          <a:bodyPr wrap="square" rtlCol="0">
            <a:spAutoFit/>
          </a:bodyPr>
          <a:lstStyle/>
          <a:p>
            <a:pPr>
              <a:lnSpc>
                <a:spcPct val="150000"/>
              </a:lnSpc>
            </a:pPr>
            <a:r>
              <a:rPr lang="zh-CN" altLang="zh-CN" dirty="0"/>
              <a:t>采用事件驱动的编程机制，针对窗体中各控件所支持的事件或方法编写代码。当界面设计完成后，就可以通过“代码编辑器”窗口来编写事件过程代码了，以完成对相应事件做出响应和信息处理等任务</a:t>
            </a:r>
            <a:r>
              <a:rPr lang="zh-CN" altLang="zh-CN" dirty="0" smtClean="0"/>
              <a:t>。</a:t>
            </a:r>
            <a:endParaRPr lang="zh-CN" altLang="zh-CN" dirty="0"/>
          </a:p>
        </p:txBody>
      </p:sp>
    </p:spTree>
    <p:extLst>
      <p:ext uri="{BB962C8B-B14F-4D97-AF65-F5344CB8AC3E}">
        <p14:creationId xmlns:p14="http://schemas.microsoft.com/office/powerpoint/2010/main" val="3482750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．保存应用程序</a:t>
            </a:r>
          </a:p>
        </p:txBody>
      </p:sp>
      <p:sp>
        <p:nvSpPr>
          <p:cNvPr id="3" name="TextBox 2"/>
          <p:cNvSpPr txBox="1"/>
          <p:nvPr/>
        </p:nvSpPr>
        <p:spPr>
          <a:xfrm>
            <a:off x="1648047" y="1127051"/>
            <a:ext cx="8399720" cy="2670467"/>
          </a:xfrm>
          <a:prstGeom prst="horizontalScroll">
            <a:avLst/>
          </a:prstGeom>
          <a:noFill/>
          <a:ln w="19050">
            <a:solidFill>
              <a:srgbClr val="C30D23"/>
            </a:solidFill>
            <a:prstDash val="dashDot"/>
          </a:ln>
        </p:spPr>
        <p:txBody>
          <a:bodyPr wrap="square" rtlCol="0">
            <a:spAutoFit/>
          </a:bodyPr>
          <a:lstStyle/>
          <a:p>
            <a:pPr indent="446088">
              <a:lnSpc>
                <a:spcPct val="150000"/>
              </a:lnSpc>
            </a:pPr>
            <a:r>
              <a:rPr lang="zh-CN" altLang="zh-CN" dirty="0"/>
              <a:t>一个</a:t>
            </a:r>
            <a:r>
              <a:rPr lang="en-US" altLang="zh-CN" dirty="0"/>
              <a:t>VB.NET</a:t>
            </a:r>
            <a:r>
              <a:rPr lang="zh-CN" altLang="zh-CN" dirty="0"/>
              <a:t>程序就是一个项目，在建立一个新的应用程序（项目）时，系统要求用户输入项目名称和存放路径，然后根据用户提供的项目名，在指定文件夹中建立一个用项目名命名的子文件夹，并在该子文件夹中保存与应用程序有关的所有文件，包括解决方案文件（</a:t>
            </a:r>
            <a:r>
              <a:rPr lang="en-US" altLang="zh-CN" dirty="0"/>
              <a:t>.</a:t>
            </a:r>
            <a:r>
              <a:rPr lang="en-US" altLang="zh-CN" dirty="0" err="1"/>
              <a:t>sln</a:t>
            </a:r>
            <a:r>
              <a:rPr lang="zh-CN" altLang="zh-CN" dirty="0"/>
              <a:t>）、项目文件（</a:t>
            </a:r>
            <a:r>
              <a:rPr lang="en-US" altLang="zh-CN" dirty="0"/>
              <a:t>.</a:t>
            </a:r>
            <a:r>
              <a:rPr lang="en-US" altLang="zh-CN" dirty="0" err="1"/>
              <a:t>vbproj</a:t>
            </a:r>
            <a:r>
              <a:rPr lang="zh-CN" altLang="zh-CN" dirty="0"/>
              <a:t>）、窗体文件（</a:t>
            </a:r>
            <a:r>
              <a:rPr lang="en-US" altLang="zh-CN" dirty="0"/>
              <a:t>.</a:t>
            </a:r>
            <a:r>
              <a:rPr lang="en-US" altLang="zh-CN" dirty="0" err="1"/>
              <a:t>vb</a:t>
            </a:r>
            <a:r>
              <a:rPr lang="zh-CN" altLang="zh-CN" dirty="0"/>
              <a:t>）等。当打开一个项目（文件）时，与该项目有关的所有文件同时被装载</a:t>
            </a:r>
            <a:r>
              <a:rPr lang="zh-CN" altLang="zh-CN" dirty="0" smtClean="0"/>
              <a:t>。</a:t>
            </a:r>
            <a:endParaRPr lang="zh-CN" altLang="zh-CN" dirty="0"/>
          </a:p>
        </p:txBody>
      </p:sp>
    </p:spTree>
    <p:extLst>
      <p:ext uri="{BB962C8B-B14F-4D97-AF65-F5344CB8AC3E}">
        <p14:creationId xmlns:p14="http://schemas.microsoft.com/office/powerpoint/2010/main" val="13873672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5</a:t>
            </a:r>
            <a:r>
              <a:rPr lang="zh-CN" altLang="zh-CN" dirty="0"/>
              <a:t>．运行和调试程序</a:t>
            </a:r>
          </a:p>
        </p:txBody>
      </p:sp>
      <p:sp>
        <p:nvSpPr>
          <p:cNvPr id="3" name="TextBox 2"/>
          <p:cNvSpPr txBox="1"/>
          <p:nvPr/>
        </p:nvSpPr>
        <p:spPr>
          <a:xfrm>
            <a:off x="1435395" y="1254642"/>
            <a:ext cx="8973879" cy="2272963"/>
          </a:xfrm>
          <a:prstGeom prst="round2DiagRect">
            <a:avLst/>
          </a:prstGeom>
          <a:noFill/>
          <a:ln w="19050">
            <a:solidFill>
              <a:srgbClr val="C30D23"/>
            </a:solidFill>
            <a:prstDash val="dashDot"/>
          </a:ln>
        </p:spPr>
        <p:txBody>
          <a:bodyPr wrap="square" rtlCol="0">
            <a:spAutoFit/>
          </a:bodyPr>
          <a:lstStyle/>
          <a:p>
            <a:pPr>
              <a:lnSpc>
                <a:spcPct val="150000"/>
              </a:lnSpc>
            </a:pPr>
            <a:r>
              <a:rPr lang="zh-CN" altLang="zh-CN" dirty="0"/>
              <a:t>程序设计并保存后，需要调试运行程序以便发现错误。可以选择“调试”→“启动调试”菜单项来运行程序，也可通过工具栏中的“启动调试”</a:t>
            </a:r>
            <a:r>
              <a:rPr lang="zh-CN" altLang="zh-CN" dirty="0" smtClean="0"/>
              <a:t>（</a:t>
            </a:r>
            <a:r>
              <a:rPr lang="en-US" altLang="zh-CN" dirty="0" smtClean="0"/>
              <a:t>     </a:t>
            </a:r>
            <a:r>
              <a:rPr lang="zh-CN" altLang="zh-CN" dirty="0"/>
              <a:t>）按钮或</a:t>
            </a:r>
            <a:r>
              <a:rPr lang="en-US" altLang="zh-CN" dirty="0"/>
              <a:t>F5</a:t>
            </a:r>
            <a:r>
              <a:rPr lang="zh-CN" altLang="zh-CN" dirty="0"/>
              <a:t>键来运行程序。当运行中出现错误时，</a:t>
            </a:r>
            <a:r>
              <a:rPr lang="en-US" altLang="zh-CN" dirty="0"/>
              <a:t>VB.NET</a:t>
            </a:r>
            <a:r>
              <a:rPr lang="zh-CN" altLang="zh-CN" dirty="0"/>
              <a:t>将在“输出”窗口的“调试”窗口中显示错误信息。若程序没有错误，运行后将在项目所存放的文件夹的“</a:t>
            </a:r>
            <a:r>
              <a:rPr lang="en-US" altLang="zh-CN" dirty="0"/>
              <a:t>bin</a:t>
            </a:r>
            <a:r>
              <a:rPr lang="zh-CN" altLang="zh-CN" dirty="0"/>
              <a:t>”子文件夹中，自动生成应用程序的可执行文件（扩展名为</a:t>
            </a:r>
            <a:r>
              <a:rPr lang="en-US" altLang="zh-CN" dirty="0"/>
              <a:t>.exe</a:t>
            </a:r>
            <a:r>
              <a:rPr lang="zh-CN" altLang="zh-CN" dirty="0"/>
              <a:t>），该可执行文件可以脱离</a:t>
            </a:r>
            <a:r>
              <a:rPr lang="en-US" altLang="zh-CN" dirty="0"/>
              <a:t>VB.NET</a:t>
            </a:r>
            <a:r>
              <a:rPr lang="zh-CN" altLang="zh-CN" dirty="0"/>
              <a:t>环境单独运行</a:t>
            </a:r>
            <a:r>
              <a:rPr lang="zh-CN" altLang="zh-CN" dirty="0" smtClean="0"/>
              <a:t>。</a:t>
            </a:r>
            <a:endParaRPr lang="zh-CN" altLang="zh-CN"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202" y="1894405"/>
            <a:ext cx="249570" cy="24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4760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86662" y="248383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33174" y="270117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54501" y="2758375"/>
            <a:ext cx="3927206"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一个计算圆面积的程序</a:t>
            </a:r>
            <a:endParaRPr lang="zh-CN" altLang="en-US" dirty="0"/>
          </a:p>
        </p:txBody>
      </p:sp>
      <p:cxnSp>
        <p:nvCxnSpPr>
          <p:cNvPr id="11" name="直接连接符 10"/>
          <p:cNvCxnSpPr/>
          <p:nvPr/>
        </p:nvCxnSpPr>
        <p:spPr>
          <a:xfrm>
            <a:off x="5231094" y="3246398"/>
            <a:ext cx="3810357" cy="2271"/>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603235" y="3391303"/>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．创建应用程序界面</a:t>
            </a:r>
          </a:p>
        </p:txBody>
      </p:sp>
      <p:sp>
        <p:nvSpPr>
          <p:cNvPr id="17" name="文本占位符 5"/>
          <p:cNvSpPr txBox="1">
            <a:spLocks/>
          </p:cNvSpPr>
          <p:nvPr/>
        </p:nvSpPr>
        <p:spPr>
          <a:xfrm>
            <a:off x="5603235" y="3781441"/>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．设置窗体和控件的属性</a:t>
            </a:r>
          </a:p>
        </p:txBody>
      </p:sp>
      <p:sp>
        <p:nvSpPr>
          <p:cNvPr id="22" name="文本占位符 5"/>
          <p:cNvSpPr txBox="1">
            <a:spLocks/>
          </p:cNvSpPr>
          <p:nvPr/>
        </p:nvSpPr>
        <p:spPr>
          <a:xfrm>
            <a:off x="5603235" y="4187588"/>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．编写程序代码</a:t>
            </a:r>
          </a:p>
        </p:txBody>
      </p:sp>
      <p:sp>
        <p:nvSpPr>
          <p:cNvPr id="23" name="文本占位符 5"/>
          <p:cNvSpPr txBox="1">
            <a:spLocks/>
          </p:cNvSpPr>
          <p:nvPr/>
        </p:nvSpPr>
        <p:spPr>
          <a:xfrm>
            <a:off x="5603235" y="4593735"/>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．保存应用程序</a:t>
            </a:r>
          </a:p>
        </p:txBody>
      </p:sp>
      <p:sp>
        <p:nvSpPr>
          <p:cNvPr id="24" name="文本占位符 5"/>
          <p:cNvSpPr txBox="1">
            <a:spLocks/>
          </p:cNvSpPr>
          <p:nvPr/>
        </p:nvSpPr>
        <p:spPr>
          <a:xfrm>
            <a:off x="5603235" y="4999882"/>
            <a:ext cx="2307388"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5</a:t>
            </a:r>
            <a:r>
              <a:rPr lang="zh-CN" altLang="zh-CN" dirty="0">
                <a:solidFill>
                  <a:schemeClr val="tx1"/>
                </a:solidFill>
              </a:rPr>
              <a:t>．运行和调试程序</a:t>
            </a:r>
          </a:p>
        </p:txBody>
      </p:sp>
    </p:spTree>
    <p:extLst>
      <p:ext uri="{BB962C8B-B14F-4D97-AF65-F5344CB8AC3E}">
        <p14:creationId xmlns:p14="http://schemas.microsoft.com/office/powerpoint/2010/main" val="55529609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400"/>
                                        <p:tgtEl>
                                          <p:spTgt spid="16"/>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400"/>
                                        <p:tgtEl>
                                          <p:spTgt spid="23"/>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6" grpId="0" animBg="1"/>
      <p:bldP spid="17" grpId="0" animBg="1"/>
      <p:bldP spid="22" grpId="0" animBg="1"/>
      <p:bldP spid="23" grpId="0"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．创建应用程序界面</a:t>
            </a:r>
          </a:p>
        </p:txBody>
      </p:sp>
      <p:sp>
        <p:nvSpPr>
          <p:cNvPr id="18" name="TextBox 17"/>
          <p:cNvSpPr txBox="1"/>
          <p:nvPr/>
        </p:nvSpPr>
        <p:spPr>
          <a:xfrm>
            <a:off x="1148316" y="903767"/>
            <a:ext cx="9505507" cy="4009608"/>
          </a:xfrm>
          <a:prstGeom prst="round2DiagRect">
            <a:avLst/>
          </a:prstGeom>
          <a:noFill/>
          <a:ln w="12700">
            <a:solidFill>
              <a:srgbClr val="C30D23"/>
            </a:solidFill>
            <a:prstDash val="dashDot"/>
          </a:ln>
        </p:spPr>
        <p:txBody>
          <a:bodyPr wrap="square" rtlCol="0">
            <a:spAutoFit/>
          </a:bodyPr>
          <a:lstStyle/>
          <a:p>
            <a:pPr indent="446088">
              <a:lnSpc>
                <a:spcPct val="150000"/>
              </a:lnSpc>
            </a:pPr>
            <a:r>
              <a:rPr lang="zh-CN" altLang="zh-CN" dirty="0"/>
              <a:t>（</a:t>
            </a:r>
            <a:r>
              <a:rPr lang="en-US" altLang="zh-CN" dirty="0"/>
              <a:t>1</a:t>
            </a:r>
            <a:r>
              <a:rPr lang="zh-CN" altLang="zh-CN" dirty="0"/>
              <a:t>）创建解决方案和项目。启动</a:t>
            </a:r>
            <a:r>
              <a:rPr lang="en-US" altLang="zh-CN" dirty="0"/>
              <a:t>VB.NET</a:t>
            </a:r>
            <a:r>
              <a:rPr lang="zh-CN" altLang="zh-CN" dirty="0"/>
              <a:t>，选择“文件”→“新建项目”菜单项，“项目类型”选择“</a:t>
            </a:r>
            <a:r>
              <a:rPr lang="en-US" altLang="zh-CN" dirty="0"/>
              <a:t>Visual Basic/Windows</a:t>
            </a:r>
            <a:r>
              <a:rPr lang="zh-CN" altLang="zh-CN" dirty="0"/>
              <a:t>”，“模板”选择“</a:t>
            </a:r>
            <a:r>
              <a:rPr lang="en-US" altLang="zh-CN" dirty="0"/>
              <a:t>Windows</a:t>
            </a:r>
            <a:r>
              <a:rPr lang="zh-CN" altLang="zh-CN" dirty="0"/>
              <a:t>窗体应用程序”，给项目命名为“</a:t>
            </a:r>
            <a:r>
              <a:rPr lang="en-US" altLang="zh-CN" dirty="0" err="1"/>
              <a:t>CircleArea</a:t>
            </a:r>
            <a:r>
              <a:rPr lang="zh-CN" altLang="zh-CN" dirty="0"/>
              <a:t>”。确定后，系统新建一个解决方案（默认名是“</a:t>
            </a:r>
            <a:r>
              <a:rPr lang="en-US" altLang="zh-CN" dirty="0" err="1"/>
              <a:t>CircleArea</a:t>
            </a:r>
            <a:r>
              <a:rPr lang="zh-CN" altLang="zh-CN" dirty="0"/>
              <a:t>”），该解决方案中包含了项目“</a:t>
            </a:r>
            <a:r>
              <a:rPr lang="en-US" altLang="zh-CN" dirty="0" err="1"/>
              <a:t>CircleArea</a:t>
            </a:r>
            <a:r>
              <a:rPr lang="zh-CN" altLang="zh-CN" dirty="0"/>
              <a:t>”，项目中包含一个窗体文件（默认名为</a:t>
            </a:r>
            <a:r>
              <a:rPr lang="en-US" altLang="zh-CN" dirty="0"/>
              <a:t>Form1.vb</a:t>
            </a:r>
            <a:r>
              <a:rPr lang="zh-CN" altLang="zh-CN" dirty="0"/>
              <a:t>），此时屏幕上会出现一个空白窗体。</a:t>
            </a:r>
          </a:p>
          <a:p>
            <a:pPr indent="446088">
              <a:lnSpc>
                <a:spcPct val="150000"/>
              </a:lnSpc>
            </a:pPr>
            <a:r>
              <a:rPr lang="zh-CN" altLang="zh-CN" dirty="0"/>
              <a:t>（</a:t>
            </a:r>
            <a:r>
              <a:rPr lang="en-US" altLang="zh-CN" dirty="0"/>
              <a:t>2</a:t>
            </a:r>
            <a:r>
              <a:rPr lang="zh-CN" altLang="zh-CN" dirty="0"/>
              <a:t>）向窗体中添加控件。使用工具箱在窗体中添加标签（</a:t>
            </a:r>
            <a:r>
              <a:rPr lang="en-US" altLang="zh-CN" dirty="0"/>
              <a:t>Label</a:t>
            </a:r>
            <a:r>
              <a:rPr lang="zh-CN" altLang="zh-CN" dirty="0"/>
              <a:t>）、按钮（</a:t>
            </a:r>
            <a:r>
              <a:rPr lang="en-US" altLang="zh-CN" dirty="0"/>
              <a:t>Button</a:t>
            </a:r>
            <a:r>
              <a:rPr lang="zh-CN" altLang="zh-CN" dirty="0"/>
              <a:t>）和文本框（</a:t>
            </a:r>
            <a:r>
              <a:rPr lang="en-US" altLang="zh-CN" dirty="0" err="1"/>
              <a:t>TextBox</a:t>
            </a:r>
            <a:r>
              <a:rPr lang="zh-CN" altLang="zh-CN" dirty="0"/>
              <a:t>）三种控件。</a:t>
            </a:r>
          </a:p>
          <a:p>
            <a:pPr indent="446088">
              <a:lnSpc>
                <a:spcPct val="150000"/>
              </a:lnSpc>
            </a:pPr>
            <a:r>
              <a:rPr lang="zh-CN" altLang="zh-CN" dirty="0"/>
              <a:t>（</a:t>
            </a:r>
            <a:r>
              <a:rPr lang="en-US" altLang="zh-CN" dirty="0"/>
              <a:t>3</a:t>
            </a:r>
            <a:r>
              <a:rPr lang="zh-CN" altLang="zh-CN" dirty="0"/>
              <a:t>）调整、移动和布局控件。按照第</a:t>
            </a:r>
            <a:r>
              <a:rPr lang="en-US" altLang="zh-CN" dirty="0"/>
              <a:t>2.1.2</a:t>
            </a:r>
            <a:r>
              <a:rPr lang="zh-CN" altLang="zh-CN" dirty="0"/>
              <a:t>节例</a:t>
            </a:r>
            <a:r>
              <a:rPr lang="en-US" altLang="zh-CN" dirty="0"/>
              <a:t>2.1</a:t>
            </a:r>
            <a:r>
              <a:rPr lang="zh-CN" altLang="zh-CN" dirty="0"/>
              <a:t>所演示的方法，参照图</a:t>
            </a:r>
            <a:r>
              <a:rPr lang="en-US" altLang="zh-CN" dirty="0"/>
              <a:t>2.21</a:t>
            </a:r>
            <a:r>
              <a:rPr lang="zh-CN" altLang="zh-CN" dirty="0"/>
              <a:t>调整、移动和对齐控件，布局本程序的</a:t>
            </a:r>
            <a:r>
              <a:rPr lang="en-US" altLang="zh-CN" dirty="0"/>
              <a:t>GUI</a:t>
            </a:r>
            <a:r>
              <a:rPr lang="zh-CN" altLang="zh-CN" dirty="0"/>
              <a:t>界面</a:t>
            </a:r>
            <a:r>
              <a:rPr lang="zh-CN" altLang="zh-CN" dirty="0" smtClean="0"/>
              <a:t>。</a:t>
            </a:r>
            <a:endParaRPr lang="zh-CN" altLang="zh-CN" dirty="0"/>
          </a:p>
        </p:txBody>
      </p:sp>
    </p:spTree>
    <p:extLst>
      <p:ext uri="{BB962C8B-B14F-4D97-AF65-F5344CB8AC3E}">
        <p14:creationId xmlns:p14="http://schemas.microsoft.com/office/powerpoint/2010/main" val="33788579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．设置窗体和控件的属性</a:t>
            </a:r>
          </a:p>
        </p:txBody>
      </p:sp>
      <p:grpSp>
        <p:nvGrpSpPr>
          <p:cNvPr id="3" name="组合 2"/>
          <p:cNvGrpSpPr/>
          <p:nvPr/>
        </p:nvGrpSpPr>
        <p:grpSpPr>
          <a:xfrm>
            <a:off x="2099383" y="1114413"/>
            <a:ext cx="2452566" cy="1720509"/>
            <a:chOff x="834186" y="1203598"/>
            <a:chExt cx="2206153" cy="1512000"/>
          </a:xfrm>
        </p:grpSpPr>
        <p:sp>
          <p:nvSpPr>
            <p:cNvPr id="4" name="矩形 3"/>
            <p:cNvSpPr/>
            <p:nvPr/>
          </p:nvSpPr>
          <p:spPr>
            <a:xfrm>
              <a:off x="834186" y="1203598"/>
              <a:ext cx="2206153" cy="1512000"/>
            </a:xfrm>
            <a:prstGeom prst="rect">
              <a:avLst/>
            </a:prstGeom>
            <a:solidFill>
              <a:srgbClr val="C30D23"/>
            </a:solidFill>
            <a:ln>
              <a:noFill/>
            </a:ln>
            <a:effectLst>
              <a:outerShdw blurRad="2794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9263" y="1268759"/>
              <a:ext cx="2015999" cy="138167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3842557" y="2262598"/>
            <a:ext cx="2452566" cy="1720509"/>
            <a:chOff x="6063554" y="3147814"/>
            <a:chExt cx="2206153" cy="1512000"/>
          </a:xfrm>
        </p:grpSpPr>
        <p:sp>
          <p:nvSpPr>
            <p:cNvPr id="7" name="矩形 6"/>
            <p:cNvSpPr/>
            <p:nvPr/>
          </p:nvSpPr>
          <p:spPr>
            <a:xfrm>
              <a:off x="6063554" y="3147814"/>
              <a:ext cx="2206153" cy="1512000"/>
            </a:xfrm>
            <a:prstGeom prst="rect">
              <a:avLst/>
            </a:prstGeom>
            <a:solidFill>
              <a:srgbClr val="C30D23"/>
            </a:solidFill>
            <a:ln>
              <a:noFill/>
            </a:ln>
            <a:effectLst>
              <a:outerShdw blurRad="2794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158631" y="3212975"/>
              <a:ext cx="2015999" cy="138167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585732" y="3410783"/>
            <a:ext cx="2452566" cy="1720509"/>
            <a:chOff x="6063554" y="3147814"/>
            <a:chExt cx="2206153" cy="1512000"/>
          </a:xfrm>
        </p:grpSpPr>
        <p:sp>
          <p:nvSpPr>
            <p:cNvPr id="10" name="矩形 9"/>
            <p:cNvSpPr/>
            <p:nvPr/>
          </p:nvSpPr>
          <p:spPr>
            <a:xfrm>
              <a:off x="6063554" y="3147814"/>
              <a:ext cx="2206153" cy="1512000"/>
            </a:xfrm>
            <a:prstGeom prst="rect">
              <a:avLst/>
            </a:prstGeom>
            <a:solidFill>
              <a:srgbClr val="C30D23"/>
            </a:solidFill>
            <a:ln>
              <a:noFill/>
            </a:ln>
            <a:effectLst>
              <a:outerShdw blurRad="2794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158631" y="3212975"/>
              <a:ext cx="2015999" cy="1381677"/>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328905" y="4558970"/>
            <a:ext cx="2452566" cy="1720509"/>
            <a:chOff x="6063554" y="3147814"/>
            <a:chExt cx="2206153" cy="1512000"/>
          </a:xfrm>
        </p:grpSpPr>
        <p:sp>
          <p:nvSpPr>
            <p:cNvPr id="13" name="矩形 12"/>
            <p:cNvSpPr/>
            <p:nvPr/>
          </p:nvSpPr>
          <p:spPr>
            <a:xfrm>
              <a:off x="6063554" y="3147814"/>
              <a:ext cx="2206153" cy="1512000"/>
            </a:xfrm>
            <a:prstGeom prst="rect">
              <a:avLst/>
            </a:prstGeom>
            <a:solidFill>
              <a:srgbClr val="C30D23"/>
            </a:solidFill>
            <a:ln>
              <a:noFill/>
            </a:ln>
            <a:effectLst>
              <a:outerShdw blurRad="2794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158631" y="3212975"/>
              <a:ext cx="2015999" cy="1381677"/>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 Box 14"/>
          <p:cNvSpPr txBox="1">
            <a:spLocks noChangeArrowheads="1"/>
          </p:cNvSpPr>
          <p:nvPr/>
        </p:nvSpPr>
        <p:spPr bwMode="black">
          <a:xfrm>
            <a:off x="4630581" y="1072706"/>
            <a:ext cx="4069425" cy="85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zh-CN" sz="1600" dirty="0"/>
              <a:t>（</a:t>
            </a:r>
            <a:r>
              <a:rPr lang="en-US" altLang="zh-CN" sz="1600" dirty="0"/>
              <a:t>1</a:t>
            </a:r>
            <a:r>
              <a:rPr lang="zh-CN" altLang="zh-CN" sz="1600" dirty="0"/>
              <a:t>）窗体的标题为“圆面积计算”，因此需将窗体对象</a:t>
            </a:r>
            <a:r>
              <a:rPr lang="en-US" altLang="zh-CN" sz="1600" dirty="0"/>
              <a:t>Form1</a:t>
            </a:r>
            <a:r>
              <a:rPr lang="zh-CN" altLang="zh-CN" sz="1600" dirty="0"/>
              <a:t>的</a:t>
            </a:r>
            <a:r>
              <a:rPr lang="en-US" altLang="zh-CN" sz="1600" dirty="0"/>
              <a:t>Text</a:t>
            </a:r>
            <a:r>
              <a:rPr lang="zh-CN" altLang="zh-CN" sz="1600" dirty="0"/>
              <a:t>属性值设为“圆面积计算”。</a:t>
            </a:r>
          </a:p>
        </p:txBody>
      </p:sp>
      <p:sp>
        <p:nvSpPr>
          <p:cNvPr id="16" name="Text Box 14"/>
          <p:cNvSpPr txBox="1">
            <a:spLocks noChangeArrowheads="1"/>
          </p:cNvSpPr>
          <p:nvPr/>
        </p:nvSpPr>
        <p:spPr bwMode="black">
          <a:xfrm>
            <a:off x="382772" y="2930945"/>
            <a:ext cx="3459785" cy="159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zh-CN" sz="1600" dirty="0"/>
              <a:t>（</a:t>
            </a:r>
            <a:r>
              <a:rPr lang="en-US" altLang="zh-CN" sz="1600" dirty="0"/>
              <a:t>2</a:t>
            </a:r>
            <a:r>
              <a:rPr lang="zh-CN" altLang="zh-CN" sz="1600" dirty="0"/>
              <a:t>）当程序启动后，文本框（</a:t>
            </a:r>
            <a:r>
              <a:rPr lang="en-US" altLang="zh-CN" sz="1600" dirty="0"/>
              <a:t>TextBox1</a:t>
            </a:r>
            <a:r>
              <a:rPr lang="zh-CN" altLang="zh-CN" sz="1600" dirty="0"/>
              <a:t>和</a:t>
            </a:r>
            <a:r>
              <a:rPr lang="en-US" altLang="zh-CN" sz="1600" dirty="0"/>
              <a:t>TextBox2</a:t>
            </a:r>
            <a:r>
              <a:rPr lang="zh-CN" altLang="zh-CN" sz="1600" dirty="0"/>
              <a:t>）中应没有文本内容，而文本框在启动后显示的默认内容是由其</a:t>
            </a:r>
            <a:r>
              <a:rPr lang="en-US" altLang="zh-CN" sz="1600" dirty="0"/>
              <a:t>Text</a:t>
            </a:r>
            <a:r>
              <a:rPr lang="zh-CN" altLang="zh-CN" sz="1600" dirty="0"/>
              <a:t>属性值决定的，因此需设置其</a:t>
            </a:r>
            <a:r>
              <a:rPr lang="en-US" altLang="zh-CN" sz="1600" dirty="0"/>
              <a:t>Text</a:t>
            </a:r>
            <a:r>
              <a:rPr lang="zh-CN" altLang="zh-CN" sz="1600" dirty="0"/>
              <a:t>属性值为空（即删除该属性原有的值）。</a:t>
            </a:r>
          </a:p>
        </p:txBody>
      </p:sp>
      <p:sp>
        <p:nvSpPr>
          <p:cNvPr id="17" name="Text Box 14"/>
          <p:cNvSpPr txBox="1">
            <a:spLocks noChangeArrowheads="1"/>
          </p:cNvSpPr>
          <p:nvPr/>
        </p:nvSpPr>
        <p:spPr bwMode="black">
          <a:xfrm>
            <a:off x="8038298" y="2917700"/>
            <a:ext cx="3455497" cy="159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zh-CN" sz="1600" dirty="0"/>
              <a:t>（</a:t>
            </a:r>
            <a:r>
              <a:rPr lang="en-US" altLang="zh-CN" sz="1600" dirty="0"/>
              <a:t>3</a:t>
            </a:r>
            <a:r>
              <a:rPr lang="zh-CN" altLang="zh-CN" sz="1600" dirty="0"/>
              <a:t>）为了表示文本框的含义，分别在两个文本框左侧添加了一个标签控件，标签显示的文字是由其</a:t>
            </a:r>
            <a:r>
              <a:rPr lang="en-US" altLang="zh-CN" sz="1600" dirty="0"/>
              <a:t>Text</a:t>
            </a:r>
            <a:r>
              <a:rPr lang="zh-CN" altLang="zh-CN" sz="1600" dirty="0"/>
              <a:t>属性决定的，故分别设置标签</a:t>
            </a:r>
            <a:r>
              <a:rPr lang="en-US" altLang="zh-CN" sz="1600" dirty="0"/>
              <a:t>Label1</a:t>
            </a:r>
            <a:r>
              <a:rPr lang="zh-CN" altLang="zh-CN" sz="1600" dirty="0"/>
              <a:t>和</a:t>
            </a:r>
            <a:r>
              <a:rPr lang="en-US" altLang="zh-CN" sz="1600" dirty="0"/>
              <a:t>Label2</a:t>
            </a:r>
            <a:r>
              <a:rPr lang="zh-CN" altLang="zh-CN" sz="1600" dirty="0"/>
              <a:t>的</a:t>
            </a:r>
            <a:r>
              <a:rPr lang="en-US" altLang="zh-CN" sz="1600" dirty="0"/>
              <a:t>Text</a:t>
            </a:r>
            <a:r>
              <a:rPr lang="zh-CN" altLang="zh-CN" sz="1600" dirty="0"/>
              <a:t>属性值为“半径：”和“圆面积：”。</a:t>
            </a:r>
          </a:p>
        </p:txBody>
      </p:sp>
      <p:sp>
        <p:nvSpPr>
          <p:cNvPr id="18" name="Text Box 14"/>
          <p:cNvSpPr txBox="1">
            <a:spLocks noChangeArrowheads="1"/>
          </p:cNvSpPr>
          <p:nvPr/>
        </p:nvSpPr>
        <p:spPr bwMode="black">
          <a:xfrm>
            <a:off x="3174478" y="5131292"/>
            <a:ext cx="4069425" cy="13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zh-CN" sz="1600" dirty="0"/>
              <a:t>（</a:t>
            </a:r>
            <a:r>
              <a:rPr lang="en-US" altLang="zh-CN" sz="1600" dirty="0"/>
              <a:t>4</a:t>
            </a:r>
            <a:r>
              <a:rPr lang="zh-CN" altLang="zh-CN" sz="1600" dirty="0"/>
              <a:t>）在程序界面中还有两个命令按钮（</a:t>
            </a:r>
            <a:r>
              <a:rPr lang="en-US" altLang="zh-CN" sz="1600" dirty="0"/>
              <a:t>Button1</a:t>
            </a:r>
            <a:r>
              <a:rPr lang="zh-CN" altLang="zh-CN" sz="1600" dirty="0"/>
              <a:t>和</a:t>
            </a:r>
            <a:r>
              <a:rPr lang="en-US" altLang="zh-CN" sz="1600" dirty="0"/>
              <a:t>Button2</a:t>
            </a:r>
            <a:r>
              <a:rPr lang="zh-CN" altLang="zh-CN" sz="1600" dirty="0"/>
              <a:t>），按钮上显示的文字是由其</a:t>
            </a:r>
            <a:r>
              <a:rPr lang="en-US" altLang="zh-CN" sz="1600" dirty="0"/>
              <a:t>Text</a:t>
            </a:r>
            <a:r>
              <a:rPr lang="zh-CN" altLang="zh-CN" sz="1600" dirty="0"/>
              <a:t>属性值决定的，故分别设置</a:t>
            </a:r>
            <a:r>
              <a:rPr lang="en-US" altLang="zh-CN" sz="1600" dirty="0"/>
              <a:t>Button1</a:t>
            </a:r>
            <a:r>
              <a:rPr lang="zh-CN" altLang="zh-CN" sz="1600" dirty="0"/>
              <a:t>和</a:t>
            </a:r>
            <a:r>
              <a:rPr lang="en-US" altLang="zh-CN" sz="1600" dirty="0"/>
              <a:t>Button2</a:t>
            </a:r>
            <a:r>
              <a:rPr lang="zh-CN" altLang="zh-CN" sz="1600" dirty="0"/>
              <a:t>的</a:t>
            </a:r>
            <a:r>
              <a:rPr lang="en-US" altLang="zh-CN" sz="1600" dirty="0"/>
              <a:t>Text</a:t>
            </a:r>
            <a:r>
              <a:rPr lang="zh-CN" altLang="zh-CN" sz="1600" dirty="0"/>
              <a:t>属性值为“计算”和“退出”。</a:t>
            </a:r>
          </a:p>
        </p:txBody>
      </p:sp>
    </p:spTree>
    <p:extLst>
      <p:ext uri="{BB962C8B-B14F-4D97-AF65-F5344CB8AC3E}">
        <p14:creationId xmlns:p14="http://schemas.microsoft.com/office/powerpoint/2010/main" val="392761084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49" presetClass="entr" presetSubtype="0"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750" fill="hold"/>
                                        <p:tgtEl>
                                          <p:spTgt spid="3"/>
                                        </p:tgtEl>
                                        <p:attrNameLst>
                                          <p:attrName>ppt_w</p:attrName>
                                        </p:attrNameLst>
                                      </p:cBhvr>
                                      <p:tavLst>
                                        <p:tav tm="0">
                                          <p:val>
                                            <p:fltVal val="0"/>
                                          </p:val>
                                        </p:tav>
                                        <p:tav tm="100000">
                                          <p:val>
                                            <p:strVal val="#ppt_w"/>
                                          </p:val>
                                        </p:tav>
                                      </p:tavLst>
                                    </p:anim>
                                    <p:anim calcmode="lin" valueType="num">
                                      <p:cBhvr>
                                        <p:cTn id="12" dur="750" fill="hold"/>
                                        <p:tgtEl>
                                          <p:spTgt spid="3"/>
                                        </p:tgtEl>
                                        <p:attrNameLst>
                                          <p:attrName>ppt_h</p:attrName>
                                        </p:attrNameLst>
                                      </p:cBhvr>
                                      <p:tavLst>
                                        <p:tav tm="0">
                                          <p:val>
                                            <p:fltVal val="0"/>
                                          </p:val>
                                        </p:tav>
                                        <p:tav tm="100000">
                                          <p:val>
                                            <p:strVal val="#ppt_h"/>
                                          </p:val>
                                        </p:tav>
                                      </p:tavLst>
                                    </p:anim>
                                    <p:anim calcmode="lin" valueType="num">
                                      <p:cBhvr>
                                        <p:cTn id="13" dur="750" fill="hold"/>
                                        <p:tgtEl>
                                          <p:spTgt spid="3"/>
                                        </p:tgtEl>
                                        <p:attrNameLst>
                                          <p:attrName>style.rotation</p:attrName>
                                        </p:attrNameLst>
                                      </p:cBhvr>
                                      <p:tavLst>
                                        <p:tav tm="0">
                                          <p:val>
                                            <p:fltVal val="360"/>
                                          </p:val>
                                        </p:tav>
                                        <p:tav tm="100000">
                                          <p:val>
                                            <p:fltVal val="0"/>
                                          </p:val>
                                        </p:tav>
                                      </p:tavLst>
                                    </p:anim>
                                    <p:animEffect transition="in" filter="fade">
                                      <p:cBhvr>
                                        <p:cTn id="14" dur="750"/>
                                        <p:tgtEl>
                                          <p:spTgt spid="3"/>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750" fill="hold"/>
                                        <p:tgtEl>
                                          <p:spTgt spid="6"/>
                                        </p:tgtEl>
                                        <p:attrNameLst>
                                          <p:attrName>ppt_w</p:attrName>
                                        </p:attrNameLst>
                                      </p:cBhvr>
                                      <p:tavLst>
                                        <p:tav tm="0">
                                          <p:val>
                                            <p:fltVal val="0"/>
                                          </p:val>
                                        </p:tav>
                                        <p:tav tm="100000">
                                          <p:val>
                                            <p:strVal val="#ppt_w"/>
                                          </p:val>
                                        </p:tav>
                                      </p:tavLst>
                                    </p:anim>
                                    <p:anim calcmode="lin" valueType="num">
                                      <p:cBhvr>
                                        <p:cTn id="18" dur="750" fill="hold"/>
                                        <p:tgtEl>
                                          <p:spTgt spid="6"/>
                                        </p:tgtEl>
                                        <p:attrNameLst>
                                          <p:attrName>ppt_h</p:attrName>
                                        </p:attrNameLst>
                                      </p:cBhvr>
                                      <p:tavLst>
                                        <p:tav tm="0">
                                          <p:val>
                                            <p:fltVal val="0"/>
                                          </p:val>
                                        </p:tav>
                                        <p:tav tm="100000">
                                          <p:val>
                                            <p:strVal val="#ppt_h"/>
                                          </p:val>
                                        </p:tav>
                                      </p:tavLst>
                                    </p:anim>
                                    <p:anim calcmode="lin" valueType="num">
                                      <p:cBhvr>
                                        <p:cTn id="19" dur="750" fill="hold"/>
                                        <p:tgtEl>
                                          <p:spTgt spid="6"/>
                                        </p:tgtEl>
                                        <p:attrNameLst>
                                          <p:attrName>style.rotation</p:attrName>
                                        </p:attrNameLst>
                                      </p:cBhvr>
                                      <p:tavLst>
                                        <p:tav tm="0">
                                          <p:val>
                                            <p:fltVal val="360"/>
                                          </p:val>
                                        </p:tav>
                                        <p:tav tm="100000">
                                          <p:val>
                                            <p:fltVal val="0"/>
                                          </p:val>
                                        </p:tav>
                                      </p:tavLst>
                                    </p:anim>
                                    <p:animEffect transition="in" filter="fade">
                                      <p:cBhvr>
                                        <p:cTn id="20" dur="750"/>
                                        <p:tgtEl>
                                          <p:spTgt spid="6"/>
                                        </p:tgtEl>
                                      </p:cBhvr>
                                    </p:animEffect>
                                  </p:childTnLst>
                                </p:cTn>
                              </p:par>
                              <p:par>
                                <p:cTn id="21" presetID="49" presetClass="entr" presetSubtype="0"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750" fill="hold"/>
                                        <p:tgtEl>
                                          <p:spTgt spid="9"/>
                                        </p:tgtEl>
                                        <p:attrNameLst>
                                          <p:attrName>ppt_w</p:attrName>
                                        </p:attrNameLst>
                                      </p:cBhvr>
                                      <p:tavLst>
                                        <p:tav tm="0">
                                          <p:val>
                                            <p:fltVal val="0"/>
                                          </p:val>
                                        </p:tav>
                                        <p:tav tm="100000">
                                          <p:val>
                                            <p:strVal val="#ppt_w"/>
                                          </p:val>
                                        </p:tav>
                                      </p:tavLst>
                                    </p:anim>
                                    <p:anim calcmode="lin" valueType="num">
                                      <p:cBhvr>
                                        <p:cTn id="24" dur="750" fill="hold"/>
                                        <p:tgtEl>
                                          <p:spTgt spid="9"/>
                                        </p:tgtEl>
                                        <p:attrNameLst>
                                          <p:attrName>ppt_h</p:attrName>
                                        </p:attrNameLst>
                                      </p:cBhvr>
                                      <p:tavLst>
                                        <p:tav tm="0">
                                          <p:val>
                                            <p:fltVal val="0"/>
                                          </p:val>
                                        </p:tav>
                                        <p:tav tm="100000">
                                          <p:val>
                                            <p:strVal val="#ppt_h"/>
                                          </p:val>
                                        </p:tav>
                                      </p:tavLst>
                                    </p:anim>
                                    <p:anim calcmode="lin" valueType="num">
                                      <p:cBhvr>
                                        <p:cTn id="25" dur="750" fill="hold"/>
                                        <p:tgtEl>
                                          <p:spTgt spid="9"/>
                                        </p:tgtEl>
                                        <p:attrNameLst>
                                          <p:attrName>style.rotation</p:attrName>
                                        </p:attrNameLst>
                                      </p:cBhvr>
                                      <p:tavLst>
                                        <p:tav tm="0">
                                          <p:val>
                                            <p:fltVal val="360"/>
                                          </p:val>
                                        </p:tav>
                                        <p:tav tm="100000">
                                          <p:val>
                                            <p:fltVal val="0"/>
                                          </p:val>
                                        </p:tav>
                                      </p:tavLst>
                                    </p:anim>
                                    <p:animEffect transition="in" filter="fade">
                                      <p:cBhvr>
                                        <p:cTn id="26" dur="750"/>
                                        <p:tgtEl>
                                          <p:spTgt spid="9"/>
                                        </p:tgtEl>
                                      </p:cBhvr>
                                    </p:animEffect>
                                  </p:childTnLst>
                                </p:cTn>
                              </p:par>
                              <p:par>
                                <p:cTn id="27" presetID="49" presetClass="entr" presetSubtype="0" decel="100000" fill="hold" nodeType="withEffect">
                                  <p:stCondLst>
                                    <p:cond delay="750"/>
                                  </p:stCondLst>
                                  <p:childTnLst>
                                    <p:set>
                                      <p:cBhvr>
                                        <p:cTn id="28" dur="1" fill="hold">
                                          <p:stCondLst>
                                            <p:cond delay="0"/>
                                          </p:stCondLst>
                                        </p:cTn>
                                        <p:tgtEl>
                                          <p:spTgt spid="12"/>
                                        </p:tgtEl>
                                        <p:attrNameLst>
                                          <p:attrName>style.visibility</p:attrName>
                                        </p:attrNameLst>
                                      </p:cBhvr>
                                      <p:to>
                                        <p:strVal val="visible"/>
                                      </p:to>
                                    </p:set>
                                    <p:anim calcmode="lin" valueType="num">
                                      <p:cBhvr>
                                        <p:cTn id="29" dur="750" fill="hold"/>
                                        <p:tgtEl>
                                          <p:spTgt spid="12"/>
                                        </p:tgtEl>
                                        <p:attrNameLst>
                                          <p:attrName>ppt_w</p:attrName>
                                        </p:attrNameLst>
                                      </p:cBhvr>
                                      <p:tavLst>
                                        <p:tav tm="0">
                                          <p:val>
                                            <p:fltVal val="0"/>
                                          </p:val>
                                        </p:tav>
                                        <p:tav tm="100000">
                                          <p:val>
                                            <p:strVal val="#ppt_w"/>
                                          </p:val>
                                        </p:tav>
                                      </p:tavLst>
                                    </p:anim>
                                    <p:anim calcmode="lin" valueType="num">
                                      <p:cBhvr>
                                        <p:cTn id="30" dur="750" fill="hold"/>
                                        <p:tgtEl>
                                          <p:spTgt spid="12"/>
                                        </p:tgtEl>
                                        <p:attrNameLst>
                                          <p:attrName>ppt_h</p:attrName>
                                        </p:attrNameLst>
                                      </p:cBhvr>
                                      <p:tavLst>
                                        <p:tav tm="0">
                                          <p:val>
                                            <p:fltVal val="0"/>
                                          </p:val>
                                        </p:tav>
                                        <p:tav tm="100000">
                                          <p:val>
                                            <p:strVal val="#ppt_h"/>
                                          </p:val>
                                        </p:tav>
                                      </p:tavLst>
                                    </p:anim>
                                    <p:anim calcmode="lin" valueType="num">
                                      <p:cBhvr>
                                        <p:cTn id="31" dur="750" fill="hold"/>
                                        <p:tgtEl>
                                          <p:spTgt spid="12"/>
                                        </p:tgtEl>
                                        <p:attrNameLst>
                                          <p:attrName>style.rotation</p:attrName>
                                        </p:attrNameLst>
                                      </p:cBhvr>
                                      <p:tavLst>
                                        <p:tav tm="0">
                                          <p:val>
                                            <p:fltVal val="360"/>
                                          </p:val>
                                        </p:tav>
                                        <p:tav tm="100000">
                                          <p:val>
                                            <p:fltVal val="0"/>
                                          </p:val>
                                        </p:tav>
                                      </p:tavLst>
                                    </p:anim>
                                    <p:animEffect transition="in" filter="fade">
                                      <p:cBhvr>
                                        <p:cTn id="32" dur="750"/>
                                        <p:tgtEl>
                                          <p:spTgt spid="12"/>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3000"/>
                            </p:stCondLst>
                            <p:childTnLst>
                              <p:par>
                                <p:cTn id="38" presetID="22" presetClass="entr" presetSubtype="2"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4000"/>
                            </p:stCondLst>
                            <p:childTnLst>
                              <p:par>
                                <p:cTn id="46" presetID="22" presetClass="entr" presetSubtype="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righ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．设置窗体和控件的属性</a:t>
            </a:r>
          </a:p>
        </p:txBody>
      </p:sp>
      <p:sp>
        <p:nvSpPr>
          <p:cNvPr id="3" name="矩形 2"/>
          <p:cNvSpPr/>
          <p:nvPr/>
        </p:nvSpPr>
        <p:spPr>
          <a:xfrm>
            <a:off x="1287381" y="860811"/>
            <a:ext cx="2969083" cy="353943"/>
          </a:xfrm>
          <a:prstGeom prst="rect">
            <a:avLst/>
          </a:prstGeom>
        </p:spPr>
        <p:txBody>
          <a:bodyPr wrap="none">
            <a:spAutoFit/>
          </a:bodyPr>
          <a:lstStyle/>
          <a:p>
            <a:r>
              <a:rPr lang="zh-CN" altLang="zh-CN" dirty="0"/>
              <a:t>各控件的属性设置见表</a:t>
            </a:r>
            <a:r>
              <a:rPr lang="en-US" altLang="zh-CN" dirty="0"/>
              <a:t>2.10</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2013947542"/>
              </p:ext>
            </p:extLst>
          </p:nvPr>
        </p:nvGraphicFramePr>
        <p:xfrm>
          <a:off x="3023161" y="1296319"/>
          <a:ext cx="6248429" cy="2988600"/>
        </p:xfrm>
        <a:graphic>
          <a:graphicData uri="http://schemas.openxmlformats.org/drawingml/2006/table">
            <a:tbl>
              <a:tblPr firstRow="1" bandRow="1" bandCol="1"/>
              <a:tblGrid>
                <a:gridCol w="1319756"/>
                <a:gridCol w="1341282"/>
                <a:gridCol w="1658231"/>
                <a:gridCol w="1929160"/>
              </a:tblGrid>
              <a:tr h="373575">
                <a:tc>
                  <a:txBody>
                    <a:bodyPr/>
                    <a:lstStyle/>
                    <a:p>
                      <a:pPr algn="ctr">
                        <a:lnSpc>
                          <a:spcPts val="1560"/>
                        </a:lnSpc>
                        <a:spcAft>
                          <a:spcPts val="0"/>
                        </a:spcAft>
                        <a:tabLst>
                          <a:tab pos="5328920" algn="r"/>
                        </a:tabLst>
                      </a:pPr>
                      <a:r>
                        <a:rPr lang="zh-CN" sz="1400" b="1" kern="1050">
                          <a:effectLst/>
                          <a:latin typeface="Times New Roman"/>
                          <a:ea typeface="宋体"/>
                        </a:rPr>
                        <a:t>对象</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控件名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属性名</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560"/>
                        </a:lnSpc>
                        <a:spcAft>
                          <a:spcPts val="0"/>
                        </a:spcAft>
                        <a:tabLst>
                          <a:tab pos="5328920" algn="r"/>
                        </a:tabLst>
                      </a:pPr>
                      <a:r>
                        <a:rPr lang="zh-CN" sz="1400" b="1" kern="1050">
                          <a:effectLst/>
                          <a:latin typeface="Times New Roman"/>
                          <a:ea typeface="宋体"/>
                        </a:rPr>
                        <a:t>属性值</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73575">
                <a:tc>
                  <a:txBody>
                    <a:bodyPr/>
                    <a:lstStyle/>
                    <a:p>
                      <a:pPr algn="l">
                        <a:lnSpc>
                          <a:spcPts val="1560"/>
                        </a:lnSpc>
                        <a:spcAft>
                          <a:spcPts val="0"/>
                        </a:spcAft>
                        <a:tabLst>
                          <a:tab pos="5328920" algn="r"/>
                        </a:tabLst>
                      </a:pPr>
                      <a:r>
                        <a:rPr lang="en-US" sz="1400" kern="1050">
                          <a:effectLst/>
                          <a:latin typeface="Times New Roman"/>
                          <a:ea typeface="宋体"/>
                        </a:rPr>
                        <a:t>Form</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Form1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圆面积计算</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5">
                <a:tc>
                  <a:txBody>
                    <a:bodyPr/>
                    <a:lstStyle/>
                    <a:p>
                      <a:pPr algn="l">
                        <a:lnSpc>
                          <a:spcPts val="1560"/>
                        </a:lnSpc>
                        <a:spcAft>
                          <a:spcPts val="0"/>
                        </a:spcAft>
                        <a:tabLst>
                          <a:tab pos="5328920" algn="r"/>
                        </a:tabLst>
                      </a:pPr>
                      <a:r>
                        <a:rPr lang="en-US" sz="1400" kern="1050">
                          <a:effectLst/>
                          <a:latin typeface="Times New Roman"/>
                          <a:ea typeface="宋体"/>
                        </a:rPr>
                        <a:t>Label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Label1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半径：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5">
                <a:tc>
                  <a:txBody>
                    <a:bodyPr/>
                    <a:lstStyle/>
                    <a:p>
                      <a:pPr algn="l">
                        <a:lnSpc>
                          <a:spcPts val="1560"/>
                        </a:lnSpc>
                        <a:spcAft>
                          <a:spcPts val="0"/>
                        </a:spcAft>
                        <a:tabLst>
                          <a:tab pos="5328920" algn="r"/>
                        </a:tabLst>
                      </a:pPr>
                      <a:r>
                        <a:rPr lang="en-US" sz="1400" kern="1050">
                          <a:effectLst/>
                          <a:latin typeface="Times New Roman"/>
                          <a:ea typeface="宋体"/>
                        </a:rPr>
                        <a:t>Label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Label2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圆面积：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5">
                <a:tc>
                  <a:txBody>
                    <a:bodyPr/>
                    <a:lstStyle/>
                    <a:p>
                      <a:pPr algn="l">
                        <a:lnSpc>
                          <a:spcPts val="1560"/>
                        </a:lnSpc>
                        <a:spcAft>
                          <a:spcPts val="0"/>
                        </a:spcAft>
                        <a:tabLst>
                          <a:tab pos="5328920" algn="r"/>
                        </a:tabLst>
                      </a:pPr>
                      <a:r>
                        <a:rPr lang="en-US" sz="1400" kern="1050">
                          <a:effectLst/>
                          <a:latin typeface="Times New Roman"/>
                          <a:ea typeface="宋体"/>
                        </a:rPr>
                        <a:t>TextBox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TextBox1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5">
                <a:tc>
                  <a:txBody>
                    <a:bodyPr/>
                    <a:lstStyle/>
                    <a:p>
                      <a:pPr algn="l">
                        <a:lnSpc>
                          <a:spcPts val="1560"/>
                        </a:lnSpc>
                        <a:spcAft>
                          <a:spcPts val="0"/>
                        </a:spcAft>
                        <a:tabLst>
                          <a:tab pos="5328920" algn="r"/>
                        </a:tabLst>
                      </a:pPr>
                      <a:r>
                        <a:rPr lang="en-US" sz="1400" kern="1050">
                          <a:effectLst/>
                          <a:latin typeface="Times New Roman"/>
                          <a:ea typeface="宋体"/>
                        </a:rPr>
                        <a:t>TextBox</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TextBox2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5">
                <a:tc>
                  <a:txBody>
                    <a:bodyPr/>
                    <a:lstStyle/>
                    <a:p>
                      <a:pPr algn="l">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Button1</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a:effectLst/>
                          <a:latin typeface="Times New Roman"/>
                          <a:ea typeface="宋体"/>
                        </a:rPr>
                        <a:t>计算</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5">
                <a:tc>
                  <a:txBody>
                    <a:bodyPr/>
                    <a:lstStyle/>
                    <a:p>
                      <a:pPr algn="l">
                        <a:lnSpc>
                          <a:spcPts val="1560"/>
                        </a:lnSpc>
                        <a:spcAft>
                          <a:spcPts val="0"/>
                        </a:spcAft>
                        <a:tabLst>
                          <a:tab pos="5328920" algn="r"/>
                        </a:tabLst>
                      </a:pPr>
                      <a:r>
                        <a:rPr lang="en-US" sz="1400" kern="1050">
                          <a:effectLst/>
                          <a:latin typeface="Times New Roman"/>
                          <a:ea typeface="宋体"/>
                        </a:rPr>
                        <a:t>Button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Button2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en-US" sz="1400" kern="1050">
                          <a:effectLst/>
                          <a:latin typeface="Times New Roman"/>
                          <a:ea typeface="宋体"/>
                        </a:rPr>
                        <a:t>Text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560"/>
                        </a:lnSpc>
                        <a:spcAft>
                          <a:spcPts val="0"/>
                        </a:spcAft>
                        <a:tabLst>
                          <a:tab pos="5328920" algn="r"/>
                        </a:tabLst>
                      </a:pPr>
                      <a:r>
                        <a:rPr lang="zh-CN" sz="1400" kern="1050" dirty="0">
                          <a:effectLst/>
                          <a:latin typeface="Times New Roman"/>
                          <a:ea typeface="宋体"/>
                        </a:rPr>
                        <a:t>退出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6869460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．编写程序代码</a:t>
            </a:r>
          </a:p>
        </p:txBody>
      </p:sp>
      <p:sp>
        <p:nvSpPr>
          <p:cNvPr id="3" name="TextBox 2"/>
          <p:cNvSpPr txBox="1"/>
          <p:nvPr/>
        </p:nvSpPr>
        <p:spPr>
          <a:xfrm>
            <a:off x="999460" y="925033"/>
            <a:ext cx="9516140" cy="1138773"/>
          </a:xfrm>
          <a:prstGeom prst="rect">
            <a:avLst/>
          </a:prstGeom>
          <a:noFill/>
        </p:spPr>
        <p:txBody>
          <a:bodyPr wrap="square" rtlCol="0">
            <a:spAutoFit/>
          </a:bodyPr>
          <a:lstStyle/>
          <a:p>
            <a:pPr indent="446088"/>
            <a:r>
              <a:rPr lang="zh-CN" altLang="zh-CN" dirty="0"/>
              <a:t>当窗体和控件的布局及其属性设置完成后，下一步就要编写代码来实现功能了。本例中有两个事件要处理，分别是“计算”和“退出”按钮的鼠标单击事件。</a:t>
            </a:r>
            <a:r>
              <a:rPr lang="en-US" altLang="zh-CN" dirty="0"/>
              <a:t>VB.NET</a:t>
            </a:r>
            <a:r>
              <a:rPr lang="zh-CN" altLang="zh-CN" dirty="0"/>
              <a:t>集成开发环境能自动生成事件代码的模板，用户只需进入“代码编辑器”窗口，在生成的模板中添加自己的代码即可，如图</a:t>
            </a:r>
            <a:r>
              <a:rPr lang="en-US" altLang="zh-CN" dirty="0"/>
              <a:t>2.22</a:t>
            </a:r>
            <a:r>
              <a:rPr lang="zh-CN" altLang="zh-CN" dirty="0"/>
              <a:t>所示</a:t>
            </a:r>
            <a:r>
              <a:rPr lang="zh-CN" altLang="zh-CN" dirty="0" smtClean="0"/>
              <a:t>。</a:t>
            </a:r>
            <a:endParaRPr lang="zh-CN" altLang="zh-CN" dirty="0"/>
          </a:p>
        </p:txBody>
      </p:sp>
      <p:pic>
        <p:nvPicPr>
          <p:cNvPr id="37890" name="Picture 2" descr="2t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7550" y="2221688"/>
            <a:ext cx="7731752" cy="18984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225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4</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．事件</a:t>
            </a:r>
          </a:p>
        </p:txBody>
      </p:sp>
      <p:sp>
        <p:nvSpPr>
          <p:cNvPr id="3" name="TextBox 2"/>
          <p:cNvSpPr txBox="1"/>
          <p:nvPr/>
        </p:nvSpPr>
        <p:spPr>
          <a:xfrm>
            <a:off x="1414130" y="1073888"/>
            <a:ext cx="9101470" cy="2670334"/>
          </a:xfrm>
          <a:prstGeom prst="plaque">
            <a:avLst/>
          </a:prstGeom>
          <a:noFill/>
          <a:ln w="19050">
            <a:solidFill>
              <a:srgbClr val="C30D23"/>
            </a:solidFill>
            <a:prstDash val="dashDot"/>
          </a:ln>
        </p:spPr>
        <p:txBody>
          <a:bodyPr wrap="square" rtlCol="0">
            <a:spAutoFit/>
          </a:bodyPr>
          <a:lstStyle/>
          <a:p>
            <a:pPr indent="446088">
              <a:lnSpc>
                <a:spcPct val="150000"/>
              </a:lnSpc>
            </a:pPr>
            <a:r>
              <a:rPr lang="zh-CN" altLang="zh-CN" dirty="0"/>
              <a:t>事件是对一个控件的操作。例如用鼠标单击一个命令按钮，在这里，单击鼠标就称为一个事件（</a:t>
            </a:r>
            <a:r>
              <a:rPr lang="en-US" altLang="zh-CN" dirty="0"/>
              <a:t>Click</a:t>
            </a:r>
            <a:r>
              <a:rPr lang="zh-CN" altLang="zh-CN" dirty="0"/>
              <a:t>事件）。</a:t>
            </a:r>
          </a:p>
          <a:p>
            <a:pPr indent="446088">
              <a:lnSpc>
                <a:spcPct val="150000"/>
              </a:lnSpc>
            </a:pPr>
            <a:r>
              <a:rPr lang="zh-CN" altLang="zh-CN" dirty="0"/>
              <a:t>事件过程就是某个事件发生后要执行的具体操作，类似其他语言中的方法或函数过程。实际上，它就是一段程序代码的集合。</a:t>
            </a:r>
          </a:p>
          <a:p>
            <a:pPr indent="446088">
              <a:lnSpc>
                <a:spcPct val="150000"/>
              </a:lnSpc>
            </a:pPr>
            <a:r>
              <a:rPr lang="zh-CN" altLang="zh-CN" dirty="0"/>
              <a:t>对于事件过程及其驱动机制，本章稍后会举例说明</a:t>
            </a:r>
            <a:r>
              <a:rPr lang="zh-CN" altLang="zh-CN" dirty="0" smtClean="0"/>
              <a:t>。</a:t>
            </a:r>
            <a:endParaRPr lang="zh-CN" altLang="zh-CN" dirty="0"/>
          </a:p>
        </p:txBody>
      </p:sp>
    </p:spTree>
    <p:extLst>
      <p:ext uri="{BB962C8B-B14F-4D97-AF65-F5344CB8AC3E}">
        <p14:creationId xmlns:p14="http://schemas.microsoft.com/office/powerpoint/2010/main" val="23971873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．编写程序代码</a:t>
            </a:r>
          </a:p>
        </p:txBody>
      </p:sp>
      <p:sp>
        <p:nvSpPr>
          <p:cNvPr id="3" name="TextBox 2"/>
          <p:cNvSpPr txBox="1"/>
          <p:nvPr/>
        </p:nvSpPr>
        <p:spPr>
          <a:xfrm>
            <a:off x="1041991" y="1095153"/>
            <a:ext cx="9377916" cy="615553"/>
          </a:xfrm>
          <a:prstGeom prst="rect">
            <a:avLst/>
          </a:prstGeom>
          <a:noFill/>
        </p:spPr>
        <p:txBody>
          <a:bodyPr wrap="square" rtlCol="0">
            <a:spAutoFit/>
          </a:bodyPr>
          <a:lstStyle/>
          <a:p>
            <a:pPr indent="446088"/>
            <a:r>
              <a:rPr lang="zh-CN" altLang="zh-CN" dirty="0"/>
              <a:t>选择</a:t>
            </a:r>
            <a:r>
              <a:rPr lang="en-US" altLang="zh-CN" dirty="0"/>
              <a:t>Click</a:t>
            </a:r>
            <a:r>
              <a:rPr lang="zh-CN" altLang="zh-CN" dirty="0"/>
              <a:t>事件，在</a:t>
            </a:r>
            <a:r>
              <a:rPr lang="en-US" altLang="zh-CN" dirty="0"/>
              <a:t> Sub </a:t>
            </a:r>
            <a:r>
              <a:rPr lang="zh-CN" altLang="zh-CN" dirty="0"/>
              <a:t>和</a:t>
            </a:r>
            <a:r>
              <a:rPr lang="en-US" altLang="zh-CN" dirty="0"/>
              <a:t> End Sub </a:t>
            </a:r>
            <a:r>
              <a:rPr lang="zh-CN" altLang="zh-CN" dirty="0"/>
              <a:t>语句之间输入下列代码，使单击“计算”按钮时，计算圆面积并在</a:t>
            </a:r>
            <a:r>
              <a:rPr lang="en-US" altLang="zh-CN" dirty="0"/>
              <a:t>TextBox2</a:t>
            </a:r>
            <a:r>
              <a:rPr lang="zh-CN" altLang="zh-CN" dirty="0"/>
              <a:t>文本框中显示结果</a:t>
            </a:r>
            <a:r>
              <a:rPr lang="zh-CN" altLang="zh-CN" dirty="0" smtClean="0"/>
              <a:t>：</a:t>
            </a:r>
            <a:endParaRPr lang="zh-CN" altLang="zh-CN" dirty="0"/>
          </a:p>
        </p:txBody>
      </p:sp>
      <p:sp>
        <p:nvSpPr>
          <p:cNvPr id="4" name="TextBox 3"/>
          <p:cNvSpPr txBox="1"/>
          <p:nvPr/>
        </p:nvSpPr>
        <p:spPr>
          <a:xfrm>
            <a:off x="1552353" y="1731340"/>
            <a:ext cx="8282763" cy="1838801"/>
          </a:xfrm>
          <a:prstGeom prst="roundRect">
            <a:avLst>
              <a:gd name="adj" fmla="val 9150"/>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Handles Button1.Click</a:t>
            </a:r>
            <a:endParaRPr lang="zh-CN" altLang="zh-CN" dirty="0"/>
          </a:p>
          <a:p>
            <a:r>
              <a:rPr lang="en-US" altLang="zh-CN" dirty="0"/>
              <a:t>    Dim r As Single                    	' </a:t>
            </a:r>
            <a:r>
              <a:rPr lang="zh-CN" altLang="zh-CN" dirty="0"/>
              <a:t>声明一个实数类型的变量</a:t>
            </a:r>
            <a:r>
              <a:rPr lang="en-US" altLang="zh-CN" dirty="0"/>
              <a:t> r</a:t>
            </a:r>
            <a:endParaRPr lang="zh-CN" altLang="zh-CN" dirty="0"/>
          </a:p>
          <a:p>
            <a:r>
              <a:rPr lang="en-US" altLang="zh-CN" dirty="0"/>
              <a:t>    r = TextBox1.Text                	' </a:t>
            </a:r>
            <a:r>
              <a:rPr lang="zh-CN" altLang="zh-CN" dirty="0"/>
              <a:t>从</a:t>
            </a:r>
            <a:r>
              <a:rPr lang="en-US" altLang="zh-CN" dirty="0"/>
              <a:t>TextBox1 </a:t>
            </a:r>
            <a:r>
              <a:rPr lang="zh-CN" altLang="zh-CN" dirty="0"/>
              <a:t>中读取半径值存入变量</a:t>
            </a:r>
            <a:r>
              <a:rPr lang="en-US" altLang="zh-CN" dirty="0"/>
              <a:t> r</a:t>
            </a:r>
            <a:endParaRPr lang="zh-CN" altLang="zh-CN" dirty="0"/>
          </a:p>
          <a:p>
            <a:r>
              <a:rPr lang="en-US" altLang="zh-CN" dirty="0"/>
              <a:t>    TextBox2.Text = </a:t>
            </a:r>
            <a:r>
              <a:rPr lang="en-US" altLang="zh-CN" dirty="0" err="1"/>
              <a:t>Math.PI</a:t>
            </a:r>
            <a:r>
              <a:rPr lang="en-US" altLang="zh-CN" dirty="0"/>
              <a:t> * r * r     	' </a:t>
            </a:r>
            <a:r>
              <a:rPr lang="zh-CN" altLang="zh-CN" dirty="0"/>
              <a:t>计算圆面积并显示在</a:t>
            </a:r>
            <a:r>
              <a:rPr lang="en-US" altLang="zh-CN" dirty="0"/>
              <a:t> TextBox2 </a:t>
            </a:r>
            <a:r>
              <a:rPr lang="zh-CN" altLang="zh-CN" dirty="0"/>
              <a:t>中</a:t>
            </a:r>
          </a:p>
          <a:p>
            <a:r>
              <a:rPr lang="en-US" altLang="zh-CN" dirty="0"/>
              <a:t>End </a:t>
            </a:r>
            <a:r>
              <a:rPr lang="en-US" altLang="zh-CN" dirty="0" smtClean="0"/>
              <a:t>Sub</a:t>
            </a:r>
            <a:endParaRPr lang="zh-CN" altLang="zh-CN" dirty="0"/>
          </a:p>
        </p:txBody>
      </p:sp>
      <p:sp>
        <p:nvSpPr>
          <p:cNvPr id="5" name="矩形 4"/>
          <p:cNvSpPr/>
          <p:nvPr/>
        </p:nvSpPr>
        <p:spPr>
          <a:xfrm>
            <a:off x="1451162" y="3572783"/>
            <a:ext cx="4108817" cy="353943"/>
          </a:xfrm>
          <a:prstGeom prst="rect">
            <a:avLst/>
          </a:prstGeom>
        </p:spPr>
        <p:txBody>
          <a:bodyPr wrap="none">
            <a:spAutoFit/>
          </a:bodyPr>
          <a:lstStyle/>
          <a:p>
            <a:r>
              <a:rPr lang="zh-CN" altLang="zh-CN" dirty="0"/>
              <a:t>“退出”按钮的鼠标单击事件代码如下：</a:t>
            </a:r>
          </a:p>
        </p:txBody>
      </p:sp>
      <p:sp>
        <p:nvSpPr>
          <p:cNvPr id="6" name="TextBox 5"/>
          <p:cNvSpPr txBox="1"/>
          <p:nvPr/>
        </p:nvSpPr>
        <p:spPr>
          <a:xfrm>
            <a:off x="1552353" y="3926726"/>
            <a:ext cx="8282763" cy="1259919"/>
          </a:xfrm>
          <a:prstGeom prst="roundRect">
            <a:avLst>
              <a:gd name="adj" fmla="val 12447"/>
            </a:avLst>
          </a:prstGeom>
          <a:solidFill>
            <a:schemeClr val="accent5">
              <a:lumMod val="40000"/>
              <a:lumOff val="60000"/>
            </a:schemeClr>
          </a:solidFill>
        </p:spPr>
        <p:txBody>
          <a:bodyPr wrap="square" rtlCol="0">
            <a:spAutoFit/>
          </a:bodyPr>
          <a:lstStyle/>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 </a:t>
            </a:r>
            <a:endParaRPr lang="zh-CN" altLang="zh-CN" dirty="0"/>
          </a:p>
          <a:p>
            <a:r>
              <a:rPr lang="en-US" altLang="zh-CN" dirty="0"/>
              <a:t>Handles Button2.Click</a:t>
            </a:r>
            <a:endParaRPr lang="zh-CN" altLang="zh-CN" dirty="0"/>
          </a:p>
          <a:p>
            <a:r>
              <a:rPr lang="en-US" altLang="zh-CN" dirty="0"/>
              <a:t>    End</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422404783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．保存应用程序</a:t>
            </a:r>
          </a:p>
        </p:txBody>
      </p:sp>
      <p:sp>
        <p:nvSpPr>
          <p:cNvPr id="3" name="TextBox 2"/>
          <p:cNvSpPr txBox="1"/>
          <p:nvPr/>
        </p:nvSpPr>
        <p:spPr>
          <a:xfrm>
            <a:off x="2466753" y="1339702"/>
            <a:ext cx="7113181" cy="1983462"/>
          </a:xfrm>
          <a:prstGeom prst="snip2DiagRect">
            <a:avLst/>
          </a:prstGeom>
          <a:noFill/>
          <a:ln w="19050">
            <a:solidFill>
              <a:srgbClr val="C30D23"/>
            </a:solidFill>
            <a:prstDash val="dashDot"/>
          </a:ln>
        </p:spPr>
        <p:txBody>
          <a:bodyPr wrap="square" rtlCol="0">
            <a:spAutoFit/>
          </a:bodyPr>
          <a:lstStyle/>
          <a:p>
            <a:pPr>
              <a:lnSpc>
                <a:spcPct val="150000"/>
              </a:lnSpc>
            </a:pPr>
            <a:r>
              <a:rPr lang="zh-CN" altLang="zh-CN" dirty="0"/>
              <a:t>选择“文件”→“保存”菜单项或单击工具栏上的“保存”按钮，可将正在编辑的代码和设计的窗体存盘；若选择“文件”→“全部保存”菜单项或单击工具栏上的“全部保存”按钮，则可保存当前项目中的所有文件</a:t>
            </a:r>
            <a:r>
              <a:rPr lang="zh-CN" altLang="zh-CN" dirty="0" smtClean="0"/>
              <a:t>。</a:t>
            </a:r>
            <a:endParaRPr lang="zh-CN" altLang="zh-CN" dirty="0"/>
          </a:p>
        </p:txBody>
      </p:sp>
    </p:spTree>
    <p:extLst>
      <p:ext uri="{BB962C8B-B14F-4D97-AF65-F5344CB8AC3E}">
        <p14:creationId xmlns:p14="http://schemas.microsoft.com/office/powerpoint/2010/main" val="10882302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3854418"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5</a:t>
            </a:r>
            <a:r>
              <a:rPr lang="zh-CN" altLang="zh-CN" dirty="0"/>
              <a:t>．运行和调试程序</a:t>
            </a:r>
          </a:p>
        </p:txBody>
      </p:sp>
      <p:sp>
        <p:nvSpPr>
          <p:cNvPr id="3" name="TextBox 2"/>
          <p:cNvSpPr txBox="1"/>
          <p:nvPr/>
        </p:nvSpPr>
        <p:spPr>
          <a:xfrm>
            <a:off x="1722474" y="1066570"/>
            <a:ext cx="8272130" cy="2929613"/>
          </a:xfrm>
          <a:prstGeom prst="snipRoundRect">
            <a:avLst/>
          </a:prstGeom>
          <a:noFill/>
          <a:ln w="19050">
            <a:solidFill>
              <a:srgbClr val="C30D23"/>
            </a:solidFill>
            <a:prstDash val="dashDot"/>
          </a:ln>
        </p:spPr>
        <p:txBody>
          <a:bodyPr wrap="square" rtlCol="0">
            <a:spAutoFit/>
          </a:bodyPr>
          <a:lstStyle/>
          <a:p>
            <a:pPr>
              <a:lnSpc>
                <a:spcPct val="150000"/>
              </a:lnSpc>
            </a:pPr>
            <a:r>
              <a:rPr lang="zh-CN" altLang="zh-CN" dirty="0"/>
              <a:t>运行程序有如下三种方法：</a:t>
            </a:r>
          </a:p>
          <a:p>
            <a:pPr>
              <a:lnSpc>
                <a:spcPct val="150000"/>
              </a:lnSpc>
            </a:pPr>
            <a:r>
              <a:rPr lang="zh-CN" altLang="zh-CN" dirty="0"/>
              <a:t>（</a:t>
            </a:r>
            <a:r>
              <a:rPr lang="en-US" altLang="zh-CN" dirty="0"/>
              <a:t>1</a:t>
            </a:r>
            <a:r>
              <a:rPr lang="zh-CN" altLang="zh-CN" dirty="0"/>
              <a:t>）选择“调试”→“启动调试”菜单项。</a:t>
            </a:r>
          </a:p>
          <a:p>
            <a:pPr fontAlgn="ctr">
              <a:lnSpc>
                <a:spcPct val="150000"/>
              </a:lnSpc>
            </a:pPr>
            <a:r>
              <a:rPr lang="zh-CN" altLang="zh-CN" dirty="0"/>
              <a:t>（</a:t>
            </a:r>
            <a:r>
              <a:rPr lang="en-US" altLang="zh-CN" dirty="0"/>
              <a:t>2</a:t>
            </a:r>
            <a:r>
              <a:rPr lang="zh-CN" altLang="zh-CN" dirty="0"/>
              <a:t>）单击工具栏中的“运行”按钮</a:t>
            </a:r>
            <a:r>
              <a:rPr lang="en-US" altLang="zh-CN" dirty="0"/>
              <a:t> </a:t>
            </a:r>
            <a:r>
              <a:rPr lang="zh-CN" altLang="zh-CN" dirty="0"/>
              <a:t>。</a:t>
            </a:r>
          </a:p>
          <a:p>
            <a:pPr>
              <a:lnSpc>
                <a:spcPct val="150000"/>
              </a:lnSpc>
            </a:pPr>
            <a:r>
              <a:rPr lang="zh-CN" altLang="zh-CN" dirty="0"/>
              <a:t>（</a:t>
            </a:r>
            <a:r>
              <a:rPr lang="en-US" altLang="zh-CN" dirty="0"/>
              <a:t>3</a:t>
            </a:r>
            <a:r>
              <a:rPr lang="zh-CN" altLang="zh-CN" dirty="0"/>
              <a:t>）按</a:t>
            </a:r>
            <a:r>
              <a:rPr lang="en-US" altLang="zh-CN" dirty="0"/>
              <a:t>F5</a:t>
            </a:r>
            <a:r>
              <a:rPr lang="zh-CN" altLang="zh-CN" dirty="0"/>
              <a:t>键。</a:t>
            </a:r>
          </a:p>
          <a:p>
            <a:pPr>
              <a:lnSpc>
                <a:spcPct val="150000"/>
              </a:lnSpc>
            </a:pPr>
            <a:r>
              <a:rPr lang="zh-CN" altLang="zh-CN" dirty="0"/>
              <a:t>运行程序后，即显示用户界面，输入半径值后单击“计算”按钮，“圆面积：”文本框中会显示面积值，如图</a:t>
            </a:r>
            <a:r>
              <a:rPr lang="en-US" altLang="zh-CN" dirty="0"/>
              <a:t>2.21</a:t>
            </a:r>
            <a:r>
              <a:rPr lang="zh-CN" altLang="zh-CN" dirty="0"/>
              <a:t>所示，再单击“退出”按钮，程序即结束，窗口被关闭</a:t>
            </a:r>
            <a:r>
              <a:rPr lang="zh-CN" altLang="zh-CN" dirty="0" smtClean="0"/>
              <a:t>。</a:t>
            </a:r>
            <a:endParaRPr lang="zh-CN" altLang="zh-CN" dirty="0"/>
          </a:p>
        </p:txBody>
      </p:sp>
    </p:spTree>
    <p:extLst>
      <p:ext uri="{BB962C8B-B14F-4D97-AF65-F5344CB8AC3E}">
        <p14:creationId xmlns:p14="http://schemas.microsoft.com/office/powerpoint/2010/main" val="1508906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521194"/>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92" tIns="59896" rIns="119792" bIns="59896" rtlCol="0" anchor="ctr"/>
          <a:lstStyle/>
          <a:p>
            <a:pPr algn="ctr"/>
            <a:endParaRPr lang="zh-CN" altLang="en-US"/>
          </a:p>
        </p:txBody>
      </p:sp>
      <p:sp>
        <p:nvSpPr>
          <p:cNvPr id="22" name="矩形 21"/>
          <p:cNvSpPr/>
          <p:nvPr/>
        </p:nvSpPr>
        <p:spPr>
          <a:xfrm>
            <a:off x="1403654" y="2893609"/>
            <a:ext cx="9075358" cy="978770"/>
          </a:xfrm>
          <a:prstGeom prst="rect">
            <a:avLst/>
          </a:prstGeom>
          <a:effectLst>
            <a:outerShdw blurRad="63500" dir="1260000" sx="102000" sy="102000" algn="ctr" rotWithShape="0">
              <a:prstClr val="black">
                <a:alpha val="40000"/>
              </a:prstClr>
            </a:outerShdw>
          </a:effectLst>
        </p:spPr>
        <p:txBody>
          <a:bodyPr wrap="square" lIns="60645" tIns="30323" rIns="60645" bIns="30323">
            <a:spAutoFit/>
          </a:bodyPr>
          <a:lstStyle/>
          <a:p>
            <a:pPr algn="ctr"/>
            <a:r>
              <a:rPr lang="zh-CN" altLang="en-US" sz="5800" b="1" dirty="0">
                <a:solidFill>
                  <a:schemeClr val="bg1"/>
                </a:solidFill>
                <a:effectLst>
                  <a:outerShdw blurRad="63500" sx="102000" sy="102000" algn="ctr" rotWithShape="0">
                    <a:prstClr val="black">
                      <a:alpha val="40000"/>
                    </a:prstClr>
                  </a:outerShdw>
                </a:effectLst>
                <a:latin typeface="黑体" panose="02010609060101010101" pitchFamily="49" charset="-122"/>
                <a:ea typeface="黑体" panose="02010609060101010101" pitchFamily="49" charset="-122"/>
              </a:rPr>
              <a:t>演示完毕，感谢您的聆听</a:t>
            </a:r>
          </a:p>
        </p:txBody>
      </p:sp>
    </p:spTree>
    <p:extLst>
      <p:ext uri="{BB962C8B-B14F-4D97-AF65-F5344CB8AC3E}">
        <p14:creationId xmlns:p14="http://schemas.microsoft.com/office/powerpoint/2010/main" val="41844859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750"/>
                            </p:stCondLst>
                            <p:childTnLst>
                              <p:par>
                                <p:cTn id="9" presetID="52" presetClass="entr" presetSubtype="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Scale>
                                      <p:cBhvr>
                                        <p:cTn id="1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22"/>
                                        </p:tgtEl>
                                        <p:attrNameLst>
                                          <p:attrName>ppt_x</p:attrName>
                                          <p:attrName>ppt_y</p:attrName>
                                        </p:attrNameLst>
                                      </p:cBhvr>
                                    </p:animMotion>
                                    <p:animEffect transition="in" filter="fade">
                                      <p:cBhvr>
                                        <p:cTn id="1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454764" y="2496225"/>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01276" y="2713565"/>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340008" y="2371238"/>
            <a:ext cx="2882078" cy="859626"/>
          </a:xfrm>
          <a:prstGeom prst="rect">
            <a:avLst/>
          </a:prstGeom>
          <a:noFill/>
        </p:spPr>
        <p:txBody>
          <a:bodyPr wrap="square" lIns="119792" tIns="59896" rIns="119792" bIns="59896" rtlCol="0">
            <a:spAutoFit/>
          </a:bodyPr>
          <a:lstStyle/>
          <a:p>
            <a:r>
              <a:rPr lang="en-US" altLang="zh-CN" sz="2400" b="1" dirty="0">
                <a:blipFill>
                  <a:blip r:embed="rId2"/>
                  <a:stretch>
                    <a:fillRect/>
                  </a:stretch>
                </a:blipFill>
                <a:latin typeface="微软雅黑" panose="020B0503020204020204" pitchFamily="34" charset="-122"/>
                <a:ea typeface="微软雅黑" panose="020B0503020204020204" pitchFamily="34" charset="-122"/>
              </a:rPr>
              <a:t>Visual Basic.NET</a:t>
            </a:r>
            <a:r>
              <a:rPr lang="zh-CN" altLang="zh-CN" sz="2400" b="1" dirty="0">
                <a:blipFill>
                  <a:blip r:embed="rId2"/>
                  <a:stretch>
                    <a:fillRect/>
                  </a:stretch>
                </a:blipFill>
                <a:latin typeface="微软雅黑" panose="020B0503020204020204" pitchFamily="34" charset="-122"/>
                <a:ea typeface="微软雅黑" panose="020B0503020204020204" pitchFamily="34" charset="-122"/>
              </a:rPr>
              <a:t>可视化编程环境</a:t>
            </a:r>
            <a:endParaRPr lang="zh-CN" altLang="en-US" sz="2400" b="1" dirty="0">
              <a:blipFill>
                <a:blip r:embed="rId2"/>
                <a:stretch>
                  <a:fillRect/>
                </a:stretch>
              </a:blip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231095" y="3258788"/>
            <a:ext cx="289529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16405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p>
            <a:r>
              <a:rPr lang="en-US" altLang="zh-CN" sz="2300" b="1" dirty="0">
                <a:blipFill>
                  <a:blip r:embed="rId2"/>
                  <a:stretch>
                    <a:fillRect/>
                  </a:stretch>
                </a:blipFill>
                <a:latin typeface="微软雅黑" panose="020B0503020204020204" pitchFamily="34" charset="-122"/>
                <a:ea typeface="微软雅黑" panose="020B0503020204020204" pitchFamily="34" charset="-122"/>
              </a:rPr>
              <a:t>Visual Basic.NET</a:t>
            </a:r>
            <a:r>
              <a:rPr lang="zh-CN" altLang="zh-CN" sz="2300" b="1" dirty="0">
                <a:blipFill>
                  <a:blip r:embed="rId2"/>
                  <a:stretch>
                    <a:fillRect/>
                  </a:stretch>
                </a:blipFill>
                <a:latin typeface="微软雅黑" panose="020B0503020204020204" pitchFamily="34" charset="-122"/>
                <a:ea typeface="微软雅黑" panose="020B0503020204020204" pitchFamily="34" charset="-122"/>
              </a:rPr>
              <a:t>可视化编程环境</a:t>
            </a:r>
            <a:endParaRPr lang="zh-CN" altLang="en-US" sz="23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3" name="TextBox 2"/>
          <p:cNvSpPr txBox="1"/>
          <p:nvPr/>
        </p:nvSpPr>
        <p:spPr>
          <a:xfrm>
            <a:off x="903767" y="882502"/>
            <a:ext cx="9718159" cy="615553"/>
          </a:xfrm>
          <a:prstGeom prst="rect">
            <a:avLst/>
          </a:prstGeom>
          <a:noFill/>
        </p:spPr>
        <p:txBody>
          <a:bodyPr wrap="square" rtlCol="0">
            <a:spAutoFit/>
          </a:bodyPr>
          <a:lstStyle/>
          <a:p>
            <a:pPr indent="446088"/>
            <a:r>
              <a:rPr lang="zh-CN" altLang="zh-CN" dirty="0" smtClean="0"/>
              <a:t>选择</a:t>
            </a:r>
            <a:r>
              <a:rPr lang="zh-CN" altLang="zh-CN" dirty="0"/>
              <a:t>“视图”→“工具栏”菜单项，勾选其子菜单中的“布局”选项，布局工具栏各按钮的功能如图</a:t>
            </a:r>
            <a:r>
              <a:rPr lang="en-US" altLang="zh-CN" dirty="0"/>
              <a:t>2.2</a:t>
            </a:r>
            <a:r>
              <a:rPr lang="zh-CN" altLang="zh-CN" dirty="0"/>
              <a:t>所示</a:t>
            </a:r>
            <a:r>
              <a:rPr lang="zh-CN" altLang="zh-CN" dirty="0" smtClean="0"/>
              <a:t>。</a:t>
            </a:r>
            <a:endParaRPr lang="zh-CN" altLang="zh-C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669" y="1643836"/>
            <a:ext cx="7132294" cy="45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03768" y="2339163"/>
            <a:ext cx="9622466" cy="3493264"/>
          </a:xfrm>
          <a:prstGeom prst="rect">
            <a:avLst/>
          </a:prstGeom>
          <a:noFill/>
        </p:spPr>
        <p:txBody>
          <a:bodyPr wrap="square" rtlCol="0">
            <a:spAutoFit/>
          </a:bodyPr>
          <a:lstStyle/>
          <a:p>
            <a:pPr indent="446088"/>
            <a:r>
              <a:rPr lang="zh-CN" altLang="zh-CN" dirty="0"/>
              <a:t>下面举例说明，布局工具栏在设计界面时的应用。</a:t>
            </a:r>
          </a:p>
          <a:p>
            <a:pPr indent="446088"/>
            <a:r>
              <a:rPr lang="zh-CN" altLang="zh-CN" dirty="0"/>
              <a:t>【例</a:t>
            </a:r>
            <a:r>
              <a:rPr lang="en-US" altLang="zh-CN" dirty="0"/>
              <a:t>2.1</a:t>
            </a:r>
            <a:r>
              <a:rPr lang="zh-CN" altLang="zh-CN" dirty="0"/>
              <a:t>】 设计如图</a:t>
            </a:r>
            <a:r>
              <a:rPr lang="en-US" altLang="zh-CN" dirty="0"/>
              <a:t>2.1</a:t>
            </a:r>
            <a:r>
              <a:rPr lang="zh-CN" altLang="zh-CN" dirty="0"/>
              <a:t>所示的学生信息注册表单，要求使用布局工具栏达到界面上各控件的对齐效果。</a:t>
            </a:r>
          </a:p>
          <a:p>
            <a:pPr indent="446088"/>
            <a:r>
              <a:rPr lang="zh-CN" altLang="zh-CN" dirty="0"/>
              <a:t>（</a:t>
            </a:r>
            <a:r>
              <a:rPr lang="en-US" altLang="zh-CN" dirty="0"/>
              <a:t>1</a:t>
            </a:r>
            <a:r>
              <a:rPr lang="zh-CN" altLang="zh-CN" dirty="0"/>
              <a:t>）创建</a:t>
            </a:r>
            <a:r>
              <a:rPr lang="en-US" altLang="zh-CN" dirty="0"/>
              <a:t>VB.NET</a:t>
            </a:r>
            <a:r>
              <a:rPr lang="zh-CN" altLang="zh-CN" dirty="0"/>
              <a:t>工程，名为</a:t>
            </a:r>
            <a:r>
              <a:rPr lang="en-US" altLang="zh-CN" dirty="0" err="1"/>
              <a:t>FormDesign</a:t>
            </a:r>
            <a:r>
              <a:rPr lang="zh-CN" altLang="zh-CN" dirty="0"/>
              <a:t>。</a:t>
            </a:r>
          </a:p>
          <a:p>
            <a:pPr indent="446088"/>
            <a:r>
              <a:rPr lang="zh-CN" altLang="zh-CN" dirty="0"/>
              <a:t>（</a:t>
            </a:r>
            <a:r>
              <a:rPr lang="en-US" altLang="zh-CN" dirty="0"/>
              <a:t>2</a:t>
            </a:r>
            <a:r>
              <a:rPr lang="zh-CN" altLang="zh-CN" dirty="0"/>
              <a:t>）在窗体上拖放控件。用拖放（或双击）的方法在窗体上安放</a:t>
            </a:r>
            <a:r>
              <a:rPr lang="en-US" altLang="zh-CN" dirty="0"/>
              <a:t>4</a:t>
            </a:r>
            <a:r>
              <a:rPr lang="zh-CN" altLang="zh-CN" dirty="0"/>
              <a:t>个标签（</a:t>
            </a:r>
            <a:r>
              <a:rPr lang="en-US" altLang="zh-CN" dirty="0"/>
              <a:t>Label</a:t>
            </a:r>
            <a:r>
              <a:rPr lang="zh-CN" altLang="zh-CN" dirty="0"/>
              <a:t>）、</a:t>
            </a:r>
            <a:r>
              <a:rPr lang="en-US" altLang="zh-CN" dirty="0"/>
              <a:t>4</a:t>
            </a:r>
            <a:r>
              <a:rPr lang="zh-CN" altLang="zh-CN" dirty="0"/>
              <a:t>个文本框（</a:t>
            </a:r>
            <a:r>
              <a:rPr lang="en-US" altLang="zh-CN" dirty="0" err="1"/>
              <a:t>TextBox</a:t>
            </a:r>
            <a:r>
              <a:rPr lang="zh-CN" altLang="zh-CN" dirty="0"/>
              <a:t>）以及两个按钮（</a:t>
            </a:r>
            <a:r>
              <a:rPr lang="en-US" altLang="zh-CN" dirty="0"/>
              <a:t>Button</a:t>
            </a:r>
            <a:r>
              <a:rPr lang="zh-CN" altLang="zh-CN" dirty="0"/>
              <a:t>），如图</a:t>
            </a:r>
            <a:r>
              <a:rPr lang="en-US" altLang="zh-CN" dirty="0"/>
              <a:t>2.3</a:t>
            </a:r>
            <a:r>
              <a:rPr lang="zh-CN" altLang="zh-CN" dirty="0"/>
              <a:t>（</a:t>
            </a:r>
            <a:r>
              <a:rPr lang="en-US" altLang="zh-CN" dirty="0"/>
              <a:t>a</a:t>
            </a:r>
            <a:r>
              <a:rPr lang="zh-CN" altLang="zh-CN" dirty="0"/>
              <a:t>）所示。</a:t>
            </a:r>
          </a:p>
          <a:p>
            <a:pPr indent="446088"/>
            <a:r>
              <a:rPr lang="zh-CN" altLang="zh-CN" dirty="0"/>
              <a:t>（</a:t>
            </a:r>
            <a:r>
              <a:rPr lang="en-US" altLang="zh-CN" dirty="0"/>
              <a:t>3</a:t>
            </a:r>
            <a:r>
              <a:rPr lang="zh-CN" altLang="zh-CN" dirty="0"/>
              <a:t>）设置控件属性。将窗体</a:t>
            </a:r>
            <a:r>
              <a:rPr lang="en-US" altLang="zh-CN" dirty="0"/>
              <a:t>Text</a:t>
            </a:r>
            <a:r>
              <a:rPr lang="zh-CN" altLang="zh-CN" dirty="0"/>
              <a:t>的属性设为“窗体界面设计”；在属性窗口中为</a:t>
            </a:r>
            <a:r>
              <a:rPr lang="en-US" altLang="zh-CN" dirty="0"/>
              <a:t>4</a:t>
            </a:r>
            <a:r>
              <a:rPr lang="zh-CN" altLang="zh-CN" dirty="0"/>
              <a:t>个标签的</a:t>
            </a:r>
            <a:r>
              <a:rPr lang="en-US" altLang="zh-CN" dirty="0"/>
              <a:t>Text</a:t>
            </a:r>
            <a:r>
              <a:rPr lang="zh-CN" altLang="zh-CN" dirty="0"/>
              <a:t>属性分别设为“学号：”、“姓名：”、“年龄：”、“所学专业：”；两个按钮的</a:t>
            </a:r>
            <a:r>
              <a:rPr lang="en-US" altLang="zh-CN" dirty="0"/>
              <a:t>Text</a:t>
            </a:r>
            <a:r>
              <a:rPr lang="zh-CN" altLang="zh-CN" dirty="0"/>
              <a:t>属性分别设为“提交”和“重置”。</a:t>
            </a:r>
          </a:p>
          <a:p>
            <a:pPr indent="446088"/>
            <a:r>
              <a:rPr lang="zh-CN" altLang="zh-CN" dirty="0"/>
              <a:t>用鼠标在窗体上拖动各控件，将它们按照预设计目标界面的大致位置安放好，并且依设计目标（粗略地）调整各控件的大小，如图</a:t>
            </a:r>
            <a:r>
              <a:rPr lang="en-US" altLang="zh-CN" dirty="0"/>
              <a:t>2.3</a:t>
            </a:r>
            <a:r>
              <a:rPr lang="zh-CN" altLang="zh-CN" dirty="0"/>
              <a:t>（</a:t>
            </a:r>
            <a:r>
              <a:rPr lang="en-US" altLang="zh-CN" dirty="0"/>
              <a:t>b</a:t>
            </a:r>
            <a:r>
              <a:rPr lang="zh-CN" altLang="zh-CN" dirty="0"/>
              <a:t>）所示。</a:t>
            </a:r>
          </a:p>
          <a:p>
            <a:pPr indent="446088"/>
            <a:r>
              <a:rPr lang="zh-CN" altLang="zh-CN" dirty="0"/>
              <a:t>（</a:t>
            </a:r>
            <a:r>
              <a:rPr lang="en-US" altLang="zh-CN" dirty="0"/>
              <a:t>4</a:t>
            </a:r>
            <a:r>
              <a:rPr lang="zh-CN" altLang="zh-CN" dirty="0"/>
              <a:t>）先选中“所学专业：”标签，然后按住</a:t>
            </a:r>
            <a:r>
              <a:rPr lang="en-US" altLang="zh-CN" dirty="0"/>
              <a:t>Ctrl</a:t>
            </a:r>
            <a:r>
              <a:rPr lang="zh-CN" altLang="zh-CN" dirty="0"/>
              <a:t>键依次选中其他三个标签，单击布局工具栏中的“左对齐”和“使垂直间距相等”按钮，界面上各标签如图</a:t>
            </a:r>
            <a:r>
              <a:rPr lang="en-US" altLang="zh-CN" dirty="0"/>
              <a:t>2.3</a:t>
            </a:r>
            <a:r>
              <a:rPr lang="zh-CN" altLang="zh-CN" dirty="0"/>
              <a:t>（</a:t>
            </a:r>
            <a:r>
              <a:rPr lang="en-US" altLang="zh-CN" dirty="0"/>
              <a:t>c</a:t>
            </a:r>
            <a:r>
              <a:rPr lang="zh-CN" altLang="zh-CN" dirty="0"/>
              <a:t>）所示</a:t>
            </a:r>
            <a:r>
              <a:rPr lang="zh-CN" altLang="zh-CN" dirty="0" smtClean="0"/>
              <a:t>。</a:t>
            </a:r>
            <a:endParaRPr lang="zh-CN" altLang="zh-CN" dirty="0"/>
          </a:p>
        </p:txBody>
      </p:sp>
    </p:spTree>
    <p:extLst>
      <p:ext uri="{BB962C8B-B14F-4D97-AF65-F5344CB8AC3E}">
        <p14:creationId xmlns:p14="http://schemas.microsoft.com/office/powerpoint/2010/main" val="2181943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5119692" cy="474905"/>
          </a:xfrm>
          <a:prstGeom prst="rect">
            <a:avLst/>
          </a:prstGeom>
          <a:noFill/>
        </p:spPr>
        <p:txBody>
          <a:bodyPr wrap="square" lIns="119792" tIns="59896" rIns="119792" bIns="59896" rtlCol="0">
            <a:spAutoFit/>
          </a:bodyPr>
          <a:lstStyle/>
          <a:p>
            <a:r>
              <a:rPr lang="en-US" altLang="zh-CN" sz="2300" b="1" dirty="0">
                <a:blipFill>
                  <a:blip r:embed="rId3"/>
                  <a:stretch>
                    <a:fillRect/>
                  </a:stretch>
                </a:blipFill>
                <a:latin typeface="微软雅黑" panose="020B0503020204020204" pitchFamily="34" charset="-122"/>
                <a:ea typeface="微软雅黑" panose="020B0503020204020204" pitchFamily="34" charset="-122"/>
              </a:rPr>
              <a:t>Visual Basic.NET</a:t>
            </a:r>
            <a:r>
              <a:rPr lang="zh-CN" altLang="zh-CN" sz="2300" b="1" dirty="0">
                <a:blipFill>
                  <a:blip r:embed="rId3"/>
                  <a:stretch>
                    <a:fillRect/>
                  </a:stretch>
                </a:blipFill>
                <a:latin typeface="微软雅黑" panose="020B0503020204020204" pitchFamily="34" charset="-122"/>
                <a:ea typeface="微软雅黑" panose="020B0503020204020204" pitchFamily="34" charset="-122"/>
              </a:rPr>
              <a:t>可视化编程环境</a:t>
            </a:r>
            <a:endParaRPr lang="zh-CN" altLang="en-US" sz="23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573194681"/>
              </p:ext>
            </p:extLst>
          </p:nvPr>
        </p:nvGraphicFramePr>
        <p:xfrm>
          <a:off x="1935126" y="1190846"/>
          <a:ext cx="7899990" cy="2501916"/>
        </p:xfrm>
        <a:graphic>
          <a:graphicData uri="http://schemas.openxmlformats.org/presentationml/2006/ole">
            <mc:AlternateContent xmlns:mc="http://schemas.openxmlformats.org/markup-compatibility/2006">
              <mc:Choice xmlns:v="urn:schemas-microsoft-com:vml" Requires="v">
                <p:oleObj spid="_x0000_s3088" name="Picture" r:id="rId4" imgW="5258562" imgH="1677162" progId="Word.Picture.8">
                  <p:embed/>
                </p:oleObj>
              </mc:Choice>
              <mc:Fallback>
                <p:oleObj name="Picture" r:id="rId4" imgW="5258562" imgH="1677162" progId="Word.Picture.8">
                  <p:embed/>
                  <p:pic>
                    <p:nvPicPr>
                      <p:cNvPr id="0" name="Object 1"/>
                      <p:cNvPicPr>
                        <a:picLocks noChangeAspect="1" noChangeArrowheads="1"/>
                      </p:cNvPicPr>
                      <p:nvPr/>
                    </p:nvPicPr>
                    <p:blipFill>
                      <a:blip r:embed="rId5">
                        <a:lum bright="-12000"/>
                        <a:grayscl/>
                        <a:extLst>
                          <a:ext uri="{28A0092B-C50C-407E-A947-70E740481C1C}">
                            <a14:useLocalDpi xmlns:a14="http://schemas.microsoft.com/office/drawing/2010/main" val="0"/>
                          </a:ext>
                        </a:extLst>
                      </a:blip>
                      <a:srcRect/>
                      <a:stretch>
                        <a:fillRect/>
                      </a:stretch>
                    </p:blipFill>
                    <p:spPr bwMode="auto">
                      <a:xfrm>
                        <a:off x="1935126" y="1190846"/>
                        <a:ext cx="7899990" cy="2501916"/>
                      </a:xfrm>
                      <a:prstGeom prst="rect">
                        <a:avLst/>
                      </a:prstGeom>
                      <a:noFill/>
                    </p:spPr>
                  </p:pic>
                </p:oleObj>
              </mc:Fallback>
            </mc:AlternateContent>
          </a:graphicData>
        </a:graphic>
      </p:graphicFrame>
      <p:sp>
        <p:nvSpPr>
          <p:cNvPr id="5" name="矩形 4"/>
          <p:cNvSpPr/>
          <p:nvPr/>
        </p:nvSpPr>
        <p:spPr>
          <a:xfrm>
            <a:off x="2268464" y="3718272"/>
            <a:ext cx="7683610" cy="832407"/>
          </a:xfrm>
          <a:prstGeom prst="rect">
            <a:avLst/>
          </a:prstGeom>
        </p:spPr>
        <p:txBody>
          <a:bodyPr wrap="square">
            <a:spAutoFit/>
          </a:bodyPr>
          <a:lstStyle/>
          <a:p>
            <a:pPr>
              <a:lnSpc>
                <a:spcPct val="150000"/>
              </a:lnSpc>
            </a:pPr>
            <a:r>
              <a:rPr lang="zh-CN" altLang="zh-CN" dirty="0"/>
              <a:t>（</a:t>
            </a:r>
            <a:r>
              <a:rPr lang="en-US" altLang="zh-CN" dirty="0"/>
              <a:t>a</a:t>
            </a:r>
            <a:r>
              <a:rPr lang="zh-CN" altLang="zh-CN" dirty="0"/>
              <a:t>）安放控件</a:t>
            </a:r>
            <a:r>
              <a:rPr lang="en-US" altLang="zh-CN" dirty="0"/>
              <a:t>		</a:t>
            </a:r>
            <a:r>
              <a:rPr lang="zh-CN" altLang="zh-CN" dirty="0" smtClean="0"/>
              <a:t>（</a:t>
            </a:r>
            <a:r>
              <a:rPr lang="en-US" altLang="zh-CN" dirty="0"/>
              <a:t>b</a:t>
            </a:r>
            <a:r>
              <a:rPr lang="zh-CN" altLang="zh-CN" dirty="0"/>
              <a:t>）设置调整控件</a:t>
            </a:r>
            <a:r>
              <a:rPr lang="en-US" altLang="zh-CN" dirty="0"/>
              <a:t>	</a:t>
            </a:r>
            <a:r>
              <a:rPr lang="zh-CN" altLang="zh-CN" dirty="0" smtClean="0"/>
              <a:t>（</a:t>
            </a:r>
            <a:r>
              <a:rPr lang="en-US" altLang="zh-CN" dirty="0"/>
              <a:t>c</a:t>
            </a:r>
            <a:r>
              <a:rPr lang="zh-CN" altLang="zh-CN" dirty="0"/>
              <a:t>）控制排列</a:t>
            </a:r>
          </a:p>
          <a:p>
            <a:pPr algn="ctr">
              <a:lnSpc>
                <a:spcPct val="150000"/>
              </a:lnSpc>
            </a:pPr>
            <a:r>
              <a:rPr lang="zh-CN" altLang="zh-CN" dirty="0"/>
              <a:t>图</a:t>
            </a:r>
            <a:r>
              <a:rPr lang="en-US" altLang="zh-CN" dirty="0"/>
              <a:t>2.3  </a:t>
            </a:r>
            <a:r>
              <a:rPr lang="zh-CN" altLang="zh-CN" dirty="0"/>
              <a:t>初始界面</a:t>
            </a:r>
          </a:p>
        </p:txBody>
      </p:sp>
    </p:spTree>
    <p:extLst>
      <p:ext uri="{BB962C8B-B14F-4D97-AF65-F5344CB8AC3E}">
        <p14:creationId xmlns:p14="http://schemas.microsoft.com/office/powerpoint/2010/main" val="288624499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TotalTime>
  <Words>5448</Words>
  <Application>Microsoft Office PowerPoint</Application>
  <PresentationFormat>自定义</PresentationFormat>
  <Paragraphs>507</Paragraphs>
  <Slides>63</Slides>
  <Notes>0</Notes>
  <HiddenSlides>0</HiddenSlides>
  <MMClips>5</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66" baseType="lpstr">
      <vt:lpstr>Office 主题</vt:lpstr>
      <vt:lpstr>Picture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User</cp:lastModifiedBy>
  <cp:revision>38</cp:revision>
  <dcterms:created xsi:type="dcterms:W3CDTF">2016-11-17T11:20:58Z</dcterms:created>
  <dcterms:modified xsi:type="dcterms:W3CDTF">2018-06-11T07:17:52Z</dcterms:modified>
</cp:coreProperties>
</file>